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8"/>
  </p:notesMasterIdLst>
  <p:handoutMasterIdLst>
    <p:handoutMasterId r:id="rId39"/>
  </p:handoutMasterIdLst>
  <p:sldIdLst>
    <p:sldId id="339" r:id="rId2"/>
    <p:sldId id="263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777"/>
    <a:srgbClr val="CCCCFF"/>
    <a:srgbClr val="CC99FF"/>
    <a:srgbClr val="FFCCFF"/>
    <a:srgbClr val="6699FF"/>
    <a:srgbClr val="34CC63"/>
    <a:srgbClr val="0CC06A"/>
    <a:srgbClr val="FFFFCC"/>
    <a:srgbClr val="E5FBEE"/>
    <a:srgbClr val="7CE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6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0" y="1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DF68F-0B36-4997-BE74-24ED2FDB090F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366AB-EF78-40B0-AA42-79A05416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28999-C212-4C31-867B-A921D774258E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6B5A9-6620-4E44-BE95-3E044661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2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2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9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8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7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3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0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7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76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5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8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33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5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66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11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7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4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74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18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169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2163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0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02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Tx/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809554" y="243061"/>
            <a:ext cx="9432608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273777"/>
                </a:solidFill>
                <a:latin typeface="Calibri" charset="0"/>
                <a:ea typeface="Calibri" charset="0"/>
                <a:cs typeface="Calibri" charset="0"/>
              </a:rPr>
              <a:t>How to Use this Template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909482" y="2059371"/>
            <a:ext cx="8897064" cy="4632374"/>
          </a:xfrm>
        </p:spPr>
        <p:txBody>
          <a:bodyPr>
            <a:noAutofit/>
          </a:bodyPr>
          <a:lstStyle/>
          <a:p>
            <a:pPr marL="285750" indent="-273050">
              <a:lnSpc>
                <a:spcPct val="100000"/>
              </a:lnSpc>
              <a:spcBef>
                <a:spcPts val="600"/>
              </a:spcBef>
              <a:buClr>
                <a:srgbClr val="273777"/>
              </a:buClr>
              <a:buFont typeface="Arial" charset="0"/>
              <a:buChar char="•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This was created as a blank template to allow you freedom of color/design and font choice</a:t>
            </a:r>
          </a:p>
          <a:p>
            <a:pPr marL="573088" lvl="1" indent="-273050">
              <a:lnSpc>
                <a:spcPct val="100000"/>
              </a:lnSpc>
              <a:spcBef>
                <a:spcPts val="400"/>
              </a:spcBef>
              <a:buClr>
                <a:srgbClr val="273777"/>
              </a:buClr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PDC suggests to use the font size/style within this presentation for readability purposes</a:t>
            </a:r>
          </a:p>
          <a:p>
            <a:pPr marL="285750" indent="-273050">
              <a:lnSpc>
                <a:spcPct val="100000"/>
              </a:lnSpc>
              <a:spcBef>
                <a:spcPts val="400"/>
              </a:spcBef>
              <a:buClr>
                <a:srgbClr val="273777"/>
              </a:buClr>
              <a:buFont typeface="Arial" charset="0"/>
              <a:buChar char="•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All information within this template is what the PDC uses to conduct a participant briefing</a:t>
            </a:r>
          </a:p>
          <a:p>
            <a:pPr marL="285750" indent="-273050">
              <a:lnSpc>
                <a:spcPct val="100000"/>
              </a:lnSpc>
              <a:spcBef>
                <a:spcPts val="400"/>
              </a:spcBef>
              <a:buClr>
                <a:srgbClr val="273777"/>
              </a:buClr>
              <a:buFont typeface="Arial" charset="0"/>
              <a:buChar char="•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Anything </a:t>
            </a: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in [ ] should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be made specific to your hospital</a:t>
            </a:r>
          </a:p>
          <a:p>
            <a:pPr marL="285750" indent="-273050">
              <a:lnSpc>
                <a:spcPct val="100000"/>
              </a:lnSpc>
              <a:spcBef>
                <a:spcPts val="400"/>
              </a:spcBef>
              <a:buClr>
                <a:srgbClr val="273777"/>
              </a:buClr>
              <a:buFont typeface="Arial" charset="0"/>
              <a:buChar char="•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The PDC suggests adding in pictures where it is appropriate</a:t>
            </a:r>
          </a:p>
          <a:p>
            <a:pPr marL="12700" indent="0">
              <a:lnSpc>
                <a:spcPct val="100000"/>
              </a:lnSpc>
              <a:spcBef>
                <a:spcPts val="1000"/>
              </a:spcBef>
              <a:buClr>
                <a:srgbClr val="273777"/>
              </a:buClr>
              <a:buNone/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This template is for a Drill and Full-Scale Exercise</a:t>
            </a:r>
          </a:p>
          <a:p>
            <a:pPr marL="285750" indent="-273050">
              <a:lnSpc>
                <a:spcPct val="100000"/>
              </a:lnSpc>
              <a:spcBef>
                <a:spcPts val="400"/>
              </a:spcBef>
              <a:buClr>
                <a:srgbClr val="273777"/>
              </a:buClr>
              <a:buFont typeface="Arial" charset="0"/>
              <a:buChar char="•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Use the section that you need and delete the others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38835" y="1729938"/>
            <a:ext cx="10753165" cy="0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8" y="386313"/>
            <a:ext cx="1766608" cy="1773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8C9DE-BC9B-2B4E-B57F-B90C472DA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141" y="5734051"/>
            <a:ext cx="875099" cy="875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43CFF0-DBDD-E844-A4C3-50F9369B2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239" y="5980272"/>
            <a:ext cx="1019095" cy="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4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Drill Design Assumptions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2" y="1935196"/>
            <a:ext cx="8980734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4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Conducted in a “no-fault” environment</a:t>
            </a:r>
          </a:p>
          <a:p>
            <a:pPr lvl="1">
              <a:spcBef>
                <a:spcPts val="4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Not designed as a “no notice” exercise</a:t>
            </a:r>
          </a:p>
          <a:p>
            <a:pPr lvl="1">
              <a:spcBef>
                <a:spcPts val="4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[Communications should occur in real-time using standard equipment and systems]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1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290317" y="1838984"/>
            <a:ext cx="8634983" cy="822960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Full-Scale Exercise Overview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2946400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1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7649225" cy="194372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[Name of Exercise] Full-Scale Exercise Overview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1" y="2490520"/>
            <a:ext cx="7025301" cy="369067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Length: [put in how long the exercise will be (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hrs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)]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Scenario: [write your brief scenario here]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Goal(s): [write your overall goal(s) here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Locations Involved: [put in locations here]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4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Player Information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2" y="1935196"/>
            <a:ext cx="8980734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player handout includes the following information:</a:t>
            </a:r>
          </a:p>
          <a:p>
            <a:pPr lvl="1"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Schedule</a:t>
            </a:r>
          </a:p>
          <a:p>
            <a:pPr lvl="1"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Locations of exercise play</a:t>
            </a:r>
          </a:p>
          <a:p>
            <a:pPr lvl="1"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Participant badge chart</a:t>
            </a:r>
          </a:p>
          <a:p>
            <a:pPr lvl="1"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Real world points of contact</a:t>
            </a:r>
          </a:p>
          <a:p>
            <a:pPr lvl="2">
              <a:buClr>
                <a:srgbClr val="273777"/>
              </a:buClr>
            </a:pPr>
            <a:r>
              <a:rPr lang="en-US" altLang="en-US" sz="2200" dirty="0">
                <a:latin typeface="Calibri" charset="0"/>
                <a:ea typeface="Calibri" charset="0"/>
                <a:cs typeface="Calibri" charset="0"/>
              </a:rPr>
              <a:t>General exercise inquiries</a:t>
            </a:r>
          </a:p>
          <a:p>
            <a:pPr lvl="2">
              <a:buClr>
                <a:srgbClr val="273777"/>
              </a:buClr>
            </a:pPr>
            <a:r>
              <a:rPr lang="en-US" altLang="en-US" sz="2200" dirty="0">
                <a:latin typeface="Calibri" charset="0"/>
                <a:ea typeface="Calibri" charset="0"/>
                <a:cs typeface="Calibri" charset="0"/>
              </a:rPr>
              <a:t>Accidents and real world emergencies</a:t>
            </a:r>
          </a:p>
          <a:p>
            <a:pPr lvl="2">
              <a:buClr>
                <a:srgbClr val="273777"/>
              </a:buClr>
            </a:pPr>
            <a:r>
              <a:rPr lang="en-US" altLang="en-US" sz="2200" dirty="0">
                <a:latin typeface="Calibri" charset="0"/>
                <a:ea typeface="Calibri" charset="0"/>
                <a:cs typeface="Calibri" charset="0"/>
              </a:rPr>
              <a:t>Media/Public Information inquiries</a:t>
            </a:r>
          </a:p>
          <a:p>
            <a:pPr lvl="1"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Overview of the exercise goals, objectives and assumptions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7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Full-Scale Exercise Scope - Limitations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2" y="1935196"/>
            <a:ext cx="8980734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4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Exercise play will not involve live patient care</a:t>
            </a:r>
          </a:p>
          <a:p>
            <a:pPr lvl="1">
              <a:spcBef>
                <a:spcPts val="4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Exercise staff will control/evaluate for NICU evacuation related activities only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45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Full-Scale Exercise Design Assumptions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2" y="1935196"/>
            <a:ext cx="8980734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4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Conducted in a “no-fault” environment</a:t>
            </a:r>
          </a:p>
          <a:p>
            <a:pPr lvl="1">
              <a:spcBef>
                <a:spcPts val="4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Not designed as a “no notice” exercise</a:t>
            </a:r>
          </a:p>
          <a:p>
            <a:pPr lvl="1">
              <a:spcBef>
                <a:spcPts val="4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Communications should occur in real-time using standard equipment and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Full-Scale Exercise Artificialities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1" y="1935196"/>
            <a:ext cx="9463701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600"/>
              </a:spcBef>
              <a:buClr>
                <a:srgbClr val="27377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Exercise play will not involve live patient care</a:t>
            </a:r>
          </a:p>
          <a:p>
            <a:pPr marL="228600" lvl="0" indent="-228600">
              <a:spcBef>
                <a:spcPts val="600"/>
              </a:spcBef>
              <a:buClr>
                <a:srgbClr val="27377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[Exercise communication/coordination will be limited to participating exercise locations]</a:t>
            </a:r>
          </a:p>
          <a:p>
            <a:pPr marL="228600" lvl="0" indent="-228600">
              <a:spcBef>
                <a:spcPts val="600"/>
              </a:spcBef>
              <a:buClr>
                <a:srgbClr val="27377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[Only institution’s name existing communications equipment will be available to players]</a:t>
            </a:r>
          </a:p>
          <a:p>
            <a:pPr marL="228600" lvl="0" indent="-228600">
              <a:spcBef>
                <a:spcPts val="600"/>
              </a:spcBef>
              <a:buClr>
                <a:srgbClr val="27377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[Institution’s name may need to balance exercise play with real-world emergencies - real-world emergencies will take priority]</a:t>
            </a:r>
          </a:p>
          <a:p>
            <a:pPr marL="228600" lvl="0" indent="-228600">
              <a:spcBef>
                <a:spcPts val="600"/>
              </a:spcBef>
              <a:buClr>
                <a:srgbClr val="27377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[All communications/activities from external entities will be </a:t>
            </a:r>
            <a:r>
              <a:rPr lang="en-US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notionalized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]</a:t>
            </a:r>
          </a:p>
          <a:p>
            <a:pPr marL="228600" lvl="0" indent="-228600">
              <a:spcBef>
                <a:spcPts val="600"/>
              </a:spcBef>
              <a:buClr>
                <a:srgbClr val="27377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[Type of patients will be </a:t>
            </a:r>
            <a:r>
              <a:rPr lang="en-US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notionalized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by using life-sized mannequins] </a:t>
            </a:r>
          </a:p>
          <a:p>
            <a:pPr marL="228600" lvl="0" indent="-228600">
              <a:spcBef>
                <a:spcPts val="600"/>
              </a:spcBef>
              <a:buClr>
                <a:srgbClr val="27377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[Time jumps in the scenario may occur and will be conveyed to players by controllers]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290317" y="1838984"/>
            <a:ext cx="8634983" cy="822960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Drill Logistics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2946400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093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Areas of Exercise Play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2" y="1935196"/>
            <a:ext cx="8980734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4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[List here where the exercise will take place]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32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Exercise Safety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2" y="1935196"/>
            <a:ext cx="8980734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>
              <a:spcBef>
                <a:spcPts val="1000"/>
              </a:spcBef>
              <a:buClr>
                <a:srgbClr val="273777"/>
              </a:buClr>
              <a:buNone/>
            </a:pPr>
            <a:r>
              <a:rPr lang="en-US" altLang="en-US" sz="2800" b="1" dirty="0">
                <a:latin typeface="Calibri" charset="0"/>
                <a:ea typeface="Calibri" charset="0"/>
                <a:cs typeface="Calibri" charset="0"/>
              </a:rPr>
              <a:t>Please be aware of the following safety procedures: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All players have a basic responsibility to act as safety officers.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Immediately report safety concerns, unsafe acts or conditions, injuries and accidents.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Exercise Safety Staff can be identified with a [RED BADGE]</a:t>
            </a:r>
          </a:p>
          <a:p>
            <a:pPr marL="584200" lvl="1" indent="-182563">
              <a:spcBef>
                <a:spcPts val="1000"/>
              </a:spcBef>
              <a:buClr>
                <a:srgbClr val="273777"/>
              </a:buClr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[Exercise Safety Officer – Name]</a:t>
            </a:r>
          </a:p>
          <a:p>
            <a:pPr lvl="1">
              <a:spcBef>
                <a:spcPts val="400"/>
              </a:spcBef>
              <a:buClr>
                <a:srgbClr val="273777"/>
              </a:buClr>
            </a:pPr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5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80855" y="5074920"/>
            <a:ext cx="9035962" cy="822960"/>
          </a:xfrm>
        </p:spPr>
        <p:txBody>
          <a:bodyPr/>
          <a:lstStyle/>
          <a:p>
            <a:pPr algn="r"/>
            <a:r>
              <a:rPr lang="en-US" sz="3000" b="1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Participant Briefing</a:t>
            </a:r>
            <a:endParaRPr lang="en-US" sz="3000" b="1" dirty="0">
              <a:solidFill>
                <a:srgbClr val="23337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2123" y="5907023"/>
            <a:ext cx="10113264" cy="594360"/>
          </a:xfrm>
        </p:spPr>
        <p:txBody>
          <a:bodyPr>
            <a:normAutofit/>
          </a:bodyPr>
          <a:lstStyle/>
          <a:p>
            <a:pPr algn="r"/>
            <a:r>
              <a:rPr lang="en-US" sz="2200" dirty="0">
                <a:solidFill>
                  <a:srgbClr val="233375"/>
                </a:solidFill>
                <a:latin typeface="Calibri Light" charset="0"/>
                <a:ea typeface="Calibri Light" charset="0"/>
                <a:cs typeface="Calibri Light" charset="0"/>
              </a:rPr>
              <a:t>[Place Date Here]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023890"/>
            <a:ext cx="12192000" cy="2317174"/>
          </a:xfrm>
          <a:prstGeom prst="rect">
            <a:avLst/>
          </a:prstGeom>
          <a:noFill/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latin typeface="Calibri" charset="0"/>
                <a:ea typeface="Calibri" charset="0"/>
                <a:cs typeface="Calibri" charset="0"/>
              </a:rPr>
              <a:t>[Place Institution’s Name Here]</a:t>
            </a: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n-US" sz="3400" b="1" dirty="0">
                <a:latin typeface="Calibri" charset="0"/>
                <a:ea typeface="Calibri" charset="0"/>
                <a:cs typeface="Calibri" charset="0"/>
              </a:rPr>
              <a:t>[Exercise Name Type of Exercise]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3067" y="2551176"/>
            <a:ext cx="9753600" cy="0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5110"/>
            <a:ext cx="1930159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4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290317" y="1838984"/>
            <a:ext cx="8634983" cy="822960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Full-Scale Exercise Logistics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2946400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167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Area of Exercise Play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273314"/>
              </p:ext>
            </p:extLst>
          </p:nvPr>
        </p:nvGraphicFramePr>
        <p:xfrm>
          <a:off x="1559858" y="2061415"/>
          <a:ext cx="9622398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4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 charset="0"/>
                          <a:ea typeface="Calibri" charset="0"/>
                          <a:cs typeface="Calibri" charset="0"/>
                        </a:rPr>
                        <a:t>Assigned</a:t>
                      </a:r>
                      <a:r>
                        <a:rPr lang="en-US" b="1" i="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Response Function</a:t>
                      </a:r>
                      <a:endParaRPr lang="en-US" b="1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2737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 charset="0"/>
                          <a:ea typeface="Calibri" charset="0"/>
                          <a:cs typeface="Calibri" charset="0"/>
                        </a:rPr>
                        <a:t>Physical Location</a:t>
                      </a:r>
                    </a:p>
                  </a:txBody>
                  <a:tcPr>
                    <a:solidFill>
                      <a:srgbClr val="273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[Hospital Command Center]</a:t>
                      </a: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[Conference</a:t>
                      </a:r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Room X]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559858" y="5199790"/>
            <a:ext cx="8980734" cy="41766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" indent="-47625"/>
            <a:r>
              <a:rPr lang="en-US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*Noted artificialities in place to avoid undue disruptions to [institution’s] patient care and normal operations</a:t>
            </a:r>
          </a:p>
        </p:txBody>
      </p:sp>
    </p:spTree>
    <p:extLst>
      <p:ext uri="{BB962C8B-B14F-4D97-AF65-F5344CB8AC3E}">
        <p14:creationId xmlns:p14="http://schemas.microsoft.com/office/powerpoint/2010/main" val="1332657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Exercise Safety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2" y="1935196"/>
            <a:ext cx="8980734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>
              <a:spcBef>
                <a:spcPts val="1000"/>
              </a:spcBef>
              <a:buClr>
                <a:srgbClr val="273777"/>
              </a:buClr>
              <a:buNone/>
            </a:pPr>
            <a:r>
              <a:rPr lang="en-US" altLang="en-US" sz="2800" b="1" dirty="0">
                <a:latin typeface="Calibri" charset="0"/>
                <a:ea typeface="Calibri" charset="0"/>
                <a:cs typeface="Calibri" charset="0"/>
              </a:rPr>
              <a:t>Please be aware of the following safety procedures: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All players have a basic responsibility to act as safety officers.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Immediately report safety concerns, unsafe acts or conditions, injuries and accidents.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Exercise Safety Staff can be identified with a [RED BADGE]</a:t>
            </a:r>
          </a:p>
          <a:p>
            <a:pPr marL="584200" lvl="1" indent="-182563">
              <a:spcBef>
                <a:spcPts val="1000"/>
              </a:spcBef>
              <a:buClr>
                <a:srgbClr val="273777"/>
              </a:buClr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[Exercise Safety Officer – Name]</a:t>
            </a:r>
          </a:p>
          <a:p>
            <a:pPr lvl="1">
              <a:spcBef>
                <a:spcPts val="400"/>
              </a:spcBef>
              <a:buClr>
                <a:srgbClr val="273777"/>
              </a:buClr>
            </a:pPr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3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290317" y="1838984"/>
            <a:ext cx="8634983" cy="822960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Drill Events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2946400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23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Exercise Events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2" y="1935196"/>
            <a:ext cx="8980734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>
              <a:spcBef>
                <a:spcPts val="1000"/>
              </a:spcBef>
              <a:buClr>
                <a:srgbClr val="273777"/>
              </a:buClr>
              <a:buNone/>
            </a:pPr>
            <a:r>
              <a:rPr lang="en-US" altLang="en-US" sz="2800" b="1" dirty="0">
                <a:latin typeface="Calibri" charset="0"/>
                <a:ea typeface="Calibri" charset="0"/>
                <a:cs typeface="Calibri" charset="0"/>
              </a:rPr>
              <a:t>During the exercise: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Please respond to the scenario as normally as possible.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Follow all directions provided by Exercise Safety and Exercise Staff.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75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Exercise Events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2" y="1935196"/>
            <a:ext cx="8980734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>
              <a:spcBef>
                <a:spcPts val="1000"/>
              </a:spcBef>
              <a:buClr>
                <a:srgbClr val="273777"/>
              </a:buClr>
              <a:buNone/>
            </a:pPr>
            <a:r>
              <a:rPr lang="en-US" altLang="en-US" sz="2800" b="1" dirty="0">
                <a:latin typeface="Calibri" charset="0"/>
                <a:ea typeface="Calibri" charset="0"/>
                <a:cs typeface="Calibri" charset="0"/>
              </a:rPr>
              <a:t>After the exercise: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Controller/Evaluators at your location will announce when exercise play had ended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Please return to [state room] for the Exercise </a:t>
            </a:r>
            <a:r>
              <a:rPr lang="en-US" altLang="en-US" sz="2400" dirty="0" err="1">
                <a:latin typeface="Calibri" charset="0"/>
                <a:ea typeface="Calibri" charset="0"/>
                <a:cs typeface="Calibri" charset="0"/>
              </a:rPr>
              <a:t>Hotwash</a:t>
            </a:r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Fill out and return Participant Feedback Form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i="1" dirty="0">
                <a:latin typeface="Calibri" charset="0"/>
                <a:ea typeface="Calibri" charset="0"/>
                <a:cs typeface="Calibri" charset="0"/>
              </a:rPr>
              <a:t>[Lunch will be served]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2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Questions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55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290317" y="1838984"/>
            <a:ext cx="8634983" cy="822960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Exercise Start (</a:t>
            </a:r>
            <a:r>
              <a:rPr lang="en-US" sz="50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StartEx</a:t>
            </a:r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2946400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33862" y="3147709"/>
            <a:ext cx="8163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Please proceed to your assigned location with the designated Controller/Evaluator and other Exercise Staff</a:t>
            </a:r>
          </a:p>
        </p:txBody>
      </p:sp>
    </p:spTree>
    <p:extLst>
      <p:ext uri="{BB962C8B-B14F-4D97-AF65-F5344CB8AC3E}">
        <p14:creationId xmlns:p14="http://schemas.microsoft.com/office/powerpoint/2010/main" val="784944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Hotwash</a:t>
            </a:r>
            <a:endParaRPr lang="en-US" sz="4000" b="1" dirty="0">
              <a:solidFill>
                <a:srgbClr val="23337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84832" y="1935196"/>
            <a:ext cx="8980734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>
              <a:spcBef>
                <a:spcPts val="1000"/>
              </a:spcBef>
              <a:buClr>
                <a:srgbClr val="273777"/>
              </a:buClr>
              <a:buNone/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[Add text here]</a:t>
            </a:r>
            <a:endParaRPr lang="en-US" altLang="en-US" sz="2400" i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0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29184" y="1541561"/>
            <a:ext cx="11504228" cy="82296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Thank You for Participating!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81602" y="2898628"/>
            <a:ext cx="414328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rgbClr val="ACD7C2"/>
                </a:solidFill>
                <a:latin typeface="Calibri" charset="0"/>
                <a:ea typeface="Calibri" charset="0"/>
                <a:cs typeface="Calibri" charset="0"/>
              </a:rPr>
              <a:t>[Insert names of exercise facilitators/directors] </a:t>
            </a:r>
            <a:endParaRPr lang="en-US" b="1" u="sng" dirty="0">
              <a:solidFill>
                <a:srgbClr val="ACD7C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40540" y="2898628"/>
            <a:ext cx="3863465" cy="16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rgbClr val="ACD7C2"/>
                </a:solidFill>
                <a:latin typeface="Calibri" charset="0"/>
                <a:ea typeface="Calibri" charset="0"/>
                <a:cs typeface="Calibri" charset="0"/>
              </a:rPr>
              <a:t>[Insert names of exercise facilitators/directors]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0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1" y="1393750"/>
            <a:ext cx="2352001" cy="1743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58" y="1395561"/>
            <a:ext cx="2352001" cy="1743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58" y="4266569"/>
            <a:ext cx="2352001" cy="1743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0" y="4266569"/>
            <a:ext cx="2352001" cy="1743896"/>
          </a:xfrm>
          <a:prstGeom prst="rect">
            <a:avLst/>
          </a:prstGeom>
        </p:spPr>
      </p:pic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376283" y="777239"/>
            <a:ext cx="2739676" cy="2286000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</p:txBody>
      </p:sp>
      <p:grpSp>
        <p:nvGrpSpPr>
          <p:cNvPr id="9" name="Group 8" descr="Titled Picture Bocks"/>
          <p:cNvGrpSpPr/>
          <p:nvPr/>
        </p:nvGrpSpPr>
        <p:grpSpPr>
          <a:xfrm>
            <a:off x="3394604" y="1032748"/>
            <a:ext cx="8283520" cy="4453652"/>
            <a:chOff x="3268086" y="883545"/>
            <a:chExt cx="8283520" cy="4453652"/>
          </a:xfrm>
        </p:grpSpPr>
        <p:sp>
          <p:nvSpPr>
            <p:cNvPr id="10" name="Freeform 9"/>
            <p:cNvSpPr/>
            <p:nvPr/>
          </p:nvSpPr>
          <p:spPr>
            <a:xfrm>
              <a:off x="5985046" y="1377537"/>
              <a:ext cx="1269998" cy="951417"/>
            </a:xfrm>
            <a:custGeom>
              <a:avLst/>
              <a:gdLst>
                <a:gd name="connsiteX0" fmla="*/ 0 w 1121861"/>
                <a:gd name="connsiteY0" fmla="*/ 112186 h 1167636"/>
                <a:gd name="connsiteX1" fmla="*/ 32859 w 1121861"/>
                <a:gd name="connsiteY1" fmla="*/ 32859 h 1167636"/>
                <a:gd name="connsiteX2" fmla="*/ 112187 w 1121861"/>
                <a:gd name="connsiteY2" fmla="*/ 1 h 1167636"/>
                <a:gd name="connsiteX3" fmla="*/ 1009675 w 1121861"/>
                <a:gd name="connsiteY3" fmla="*/ 0 h 1167636"/>
                <a:gd name="connsiteX4" fmla="*/ 1089002 w 1121861"/>
                <a:gd name="connsiteY4" fmla="*/ 32859 h 1167636"/>
                <a:gd name="connsiteX5" fmla="*/ 1121860 w 1121861"/>
                <a:gd name="connsiteY5" fmla="*/ 112187 h 1167636"/>
                <a:gd name="connsiteX6" fmla="*/ 1121861 w 1121861"/>
                <a:gd name="connsiteY6" fmla="*/ 1055450 h 1167636"/>
                <a:gd name="connsiteX7" fmla="*/ 1089002 w 1121861"/>
                <a:gd name="connsiteY7" fmla="*/ 1134778 h 1167636"/>
                <a:gd name="connsiteX8" fmla="*/ 1009674 w 1121861"/>
                <a:gd name="connsiteY8" fmla="*/ 1167636 h 1167636"/>
                <a:gd name="connsiteX9" fmla="*/ 112186 w 1121861"/>
                <a:gd name="connsiteY9" fmla="*/ 1167636 h 1167636"/>
                <a:gd name="connsiteX10" fmla="*/ 32859 w 1121861"/>
                <a:gd name="connsiteY10" fmla="*/ 1134777 h 1167636"/>
                <a:gd name="connsiteX11" fmla="*/ 1 w 1121861"/>
                <a:gd name="connsiteY11" fmla="*/ 1055449 h 1167636"/>
                <a:gd name="connsiteX12" fmla="*/ 0 w 1121861"/>
                <a:gd name="connsiteY12" fmla="*/ 112186 h 116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861" h="1167636">
                  <a:moveTo>
                    <a:pt x="0" y="112186"/>
                  </a:moveTo>
                  <a:cubicBezTo>
                    <a:pt x="0" y="82432"/>
                    <a:pt x="11820" y="53897"/>
                    <a:pt x="32859" y="32859"/>
                  </a:cubicBezTo>
                  <a:cubicBezTo>
                    <a:pt x="53898" y="11820"/>
                    <a:pt x="82433" y="1"/>
                    <a:pt x="112187" y="1"/>
                  </a:cubicBezTo>
                  <a:lnTo>
                    <a:pt x="1009675" y="0"/>
                  </a:lnTo>
                  <a:cubicBezTo>
                    <a:pt x="1039429" y="0"/>
                    <a:pt x="1067964" y="11820"/>
                    <a:pt x="1089002" y="32859"/>
                  </a:cubicBezTo>
                  <a:cubicBezTo>
                    <a:pt x="1110041" y="53898"/>
                    <a:pt x="1121860" y="82433"/>
                    <a:pt x="1121860" y="112187"/>
                  </a:cubicBezTo>
                  <a:cubicBezTo>
                    <a:pt x="1121860" y="426608"/>
                    <a:pt x="1121861" y="741029"/>
                    <a:pt x="1121861" y="1055450"/>
                  </a:cubicBezTo>
                  <a:cubicBezTo>
                    <a:pt x="1121861" y="1085204"/>
                    <a:pt x="1110041" y="1113739"/>
                    <a:pt x="1089002" y="1134778"/>
                  </a:cubicBezTo>
                  <a:cubicBezTo>
                    <a:pt x="1067963" y="1155817"/>
                    <a:pt x="1039428" y="1167637"/>
                    <a:pt x="1009674" y="1167636"/>
                  </a:cubicBezTo>
                  <a:lnTo>
                    <a:pt x="112186" y="1167636"/>
                  </a:lnTo>
                  <a:cubicBezTo>
                    <a:pt x="82432" y="1167636"/>
                    <a:pt x="53897" y="1155816"/>
                    <a:pt x="32859" y="1134777"/>
                  </a:cubicBezTo>
                  <a:cubicBezTo>
                    <a:pt x="11820" y="1113738"/>
                    <a:pt x="1" y="1085203"/>
                    <a:pt x="1" y="1055449"/>
                  </a:cubicBezTo>
                  <a:cubicBezTo>
                    <a:pt x="1" y="741028"/>
                    <a:pt x="0" y="426607"/>
                    <a:pt x="0" y="112186"/>
                  </a:cubicBezTo>
                  <a:close/>
                </a:path>
              </a:pathLst>
            </a:custGeom>
            <a:solidFill>
              <a:srgbClr val="ACD7C2">
                <a:alpha val="6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6198" tIns="86198" rIns="86198" bIns="86198" numCol="1" spcCol="1270" anchor="ctr" anchorCtr="0">
              <a:noAutofit/>
            </a:bodyPr>
            <a:lstStyle/>
            <a:p>
              <a:pPr marL="171450" lvl="1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Agenda</a:t>
              </a:r>
            </a:p>
            <a:p>
              <a:pPr marL="171450" lvl="1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Introductions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68089" y="883545"/>
              <a:ext cx="2984736" cy="345182"/>
            </a:xfrm>
            <a:custGeom>
              <a:avLst/>
              <a:gdLst>
                <a:gd name="connsiteX0" fmla="*/ 57531 w 2365871"/>
                <a:gd name="connsiteY0" fmla="*/ 0 h 345182"/>
                <a:gd name="connsiteX1" fmla="*/ 2308340 w 2365871"/>
                <a:gd name="connsiteY1" fmla="*/ 0 h 345182"/>
                <a:gd name="connsiteX2" fmla="*/ 2349021 w 2365871"/>
                <a:gd name="connsiteY2" fmla="*/ 16850 h 345182"/>
                <a:gd name="connsiteX3" fmla="*/ 2365871 w 2365871"/>
                <a:gd name="connsiteY3" fmla="*/ 57531 h 345182"/>
                <a:gd name="connsiteX4" fmla="*/ 2365871 w 2365871"/>
                <a:gd name="connsiteY4" fmla="*/ 345182 h 345182"/>
                <a:gd name="connsiteX5" fmla="*/ 2365871 w 2365871"/>
                <a:gd name="connsiteY5" fmla="*/ 345182 h 345182"/>
                <a:gd name="connsiteX6" fmla="*/ 2365871 w 2365871"/>
                <a:gd name="connsiteY6" fmla="*/ 345182 h 345182"/>
                <a:gd name="connsiteX7" fmla="*/ 0 w 2365871"/>
                <a:gd name="connsiteY7" fmla="*/ 345182 h 345182"/>
                <a:gd name="connsiteX8" fmla="*/ 0 w 2365871"/>
                <a:gd name="connsiteY8" fmla="*/ 345182 h 345182"/>
                <a:gd name="connsiteX9" fmla="*/ 0 w 2365871"/>
                <a:gd name="connsiteY9" fmla="*/ 345182 h 345182"/>
                <a:gd name="connsiteX10" fmla="*/ 0 w 2365871"/>
                <a:gd name="connsiteY10" fmla="*/ 57531 h 345182"/>
                <a:gd name="connsiteX11" fmla="*/ 16850 w 2365871"/>
                <a:gd name="connsiteY11" fmla="*/ 16850 h 345182"/>
                <a:gd name="connsiteX12" fmla="*/ 57531 w 2365871"/>
                <a:gd name="connsiteY12" fmla="*/ 0 h 34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5871" h="345182">
                  <a:moveTo>
                    <a:pt x="57531" y="0"/>
                  </a:moveTo>
                  <a:lnTo>
                    <a:pt x="2308340" y="0"/>
                  </a:lnTo>
                  <a:cubicBezTo>
                    <a:pt x="2323598" y="0"/>
                    <a:pt x="2338231" y="6061"/>
                    <a:pt x="2349021" y="16850"/>
                  </a:cubicBezTo>
                  <a:cubicBezTo>
                    <a:pt x="2359810" y="27639"/>
                    <a:pt x="2365871" y="42272"/>
                    <a:pt x="2365871" y="57531"/>
                  </a:cubicBezTo>
                  <a:lnTo>
                    <a:pt x="2365871" y="345182"/>
                  </a:lnTo>
                  <a:lnTo>
                    <a:pt x="2365871" y="345182"/>
                  </a:lnTo>
                  <a:lnTo>
                    <a:pt x="2365871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57531"/>
                  </a:lnTo>
                  <a:cubicBezTo>
                    <a:pt x="0" y="42273"/>
                    <a:pt x="6061" y="27640"/>
                    <a:pt x="16850" y="16850"/>
                  </a:cubicBezTo>
                  <a:cubicBezTo>
                    <a:pt x="27639" y="6061"/>
                    <a:pt x="42272" y="0"/>
                    <a:pt x="57531" y="0"/>
                  </a:cubicBezTo>
                  <a:close/>
                </a:path>
              </a:pathLst>
            </a:custGeom>
            <a:solidFill>
              <a:srgbClr val="233375"/>
            </a:solidFill>
            <a:ln>
              <a:solidFill>
                <a:srgbClr val="23337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0190" tIns="70190" rIns="7019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  <a:t>1-Welcome &amp; Introductions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847040" y="883545"/>
              <a:ext cx="2655858" cy="345182"/>
            </a:xfrm>
            <a:custGeom>
              <a:avLst/>
              <a:gdLst>
                <a:gd name="connsiteX0" fmla="*/ 57531 w 2365871"/>
                <a:gd name="connsiteY0" fmla="*/ 0 h 345182"/>
                <a:gd name="connsiteX1" fmla="*/ 2308340 w 2365871"/>
                <a:gd name="connsiteY1" fmla="*/ 0 h 345182"/>
                <a:gd name="connsiteX2" fmla="*/ 2349021 w 2365871"/>
                <a:gd name="connsiteY2" fmla="*/ 16850 h 345182"/>
                <a:gd name="connsiteX3" fmla="*/ 2365871 w 2365871"/>
                <a:gd name="connsiteY3" fmla="*/ 57531 h 345182"/>
                <a:gd name="connsiteX4" fmla="*/ 2365871 w 2365871"/>
                <a:gd name="connsiteY4" fmla="*/ 345182 h 345182"/>
                <a:gd name="connsiteX5" fmla="*/ 2365871 w 2365871"/>
                <a:gd name="connsiteY5" fmla="*/ 345182 h 345182"/>
                <a:gd name="connsiteX6" fmla="*/ 2365871 w 2365871"/>
                <a:gd name="connsiteY6" fmla="*/ 345182 h 345182"/>
                <a:gd name="connsiteX7" fmla="*/ 0 w 2365871"/>
                <a:gd name="connsiteY7" fmla="*/ 345182 h 345182"/>
                <a:gd name="connsiteX8" fmla="*/ 0 w 2365871"/>
                <a:gd name="connsiteY8" fmla="*/ 345182 h 345182"/>
                <a:gd name="connsiteX9" fmla="*/ 0 w 2365871"/>
                <a:gd name="connsiteY9" fmla="*/ 345182 h 345182"/>
                <a:gd name="connsiteX10" fmla="*/ 0 w 2365871"/>
                <a:gd name="connsiteY10" fmla="*/ 57531 h 345182"/>
                <a:gd name="connsiteX11" fmla="*/ 16850 w 2365871"/>
                <a:gd name="connsiteY11" fmla="*/ 16850 h 345182"/>
                <a:gd name="connsiteX12" fmla="*/ 57531 w 2365871"/>
                <a:gd name="connsiteY12" fmla="*/ 0 h 34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5871" h="345182">
                  <a:moveTo>
                    <a:pt x="57531" y="0"/>
                  </a:moveTo>
                  <a:lnTo>
                    <a:pt x="2308340" y="0"/>
                  </a:lnTo>
                  <a:cubicBezTo>
                    <a:pt x="2323598" y="0"/>
                    <a:pt x="2338231" y="6061"/>
                    <a:pt x="2349021" y="16850"/>
                  </a:cubicBezTo>
                  <a:cubicBezTo>
                    <a:pt x="2359810" y="27639"/>
                    <a:pt x="2365871" y="42272"/>
                    <a:pt x="2365871" y="57531"/>
                  </a:cubicBezTo>
                  <a:lnTo>
                    <a:pt x="2365871" y="345182"/>
                  </a:lnTo>
                  <a:lnTo>
                    <a:pt x="2365871" y="345182"/>
                  </a:lnTo>
                  <a:lnTo>
                    <a:pt x="2365871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57531"/>
                  </a:lnTo>
                  <a:cubicBezTo>
                    <a:pt x="0" y="42273"/>
                    <a:pt x="6061" y="27640"/>
                    <a:pt x="16850" y="16850"/>
                  </a:cubicBezTo>
                  <a:cubicBezTo>
                    <a:pt x="27639" y="6061"/>
                    <a:pt x="42272" y="0"/>
                    <a:pt x="57531" y="0"/>
                  </a:cubicBezTo>
                  <a:close/>
                </a:path>
              </a:pathLst>
            </a:custGeom>
            <a:solidFill>
              <a:srgbClr val="233375"/>
            </a:solidFill>
            <a:ln>
              <a:solidFill>
                <a:srgbClr val="23337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0190" tIns="70190" rIns="7019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  <a:t>3-Logistics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952652" y="4266176"/>
              <a:ext cx="1269998" cy="1071021"/>
            </a:xfrm>
            <a:custGeom>
              <a:avLst/>
              <a:gdLst>
                <a:gd name="connsiteX0" fmla="*/ 0 w 1121861"/>
                <a:gd name="connsiteY0" fmla="*/ 112186 h 1167636"/>
                <a:gd name="connsiteX1" fmla="*/ 32859 w 1121861"/>
                <a:gd name="connsiteY1" fmla="*/ 32859 h 1167636"/>
                <a:gd name="connsiteX2" fmla="*/ 112187 w 1121861"/>
                <a:gd name="connsiteY2" fmla="*/ 1 h 1167636"/>
                <a:gd name="connsiteX3" fmla="*/ 1009675 w 1121861"/>
                <a:gd name="connsiteY3" fmla="*/ 0 h 1167636"/>
                <a:gd name="connsiteX4" fmla="*/ 1089002 w 1121861"/>
                <a:gd name="connsiteY4" fmla="*/ 32859 h 1167636"/>
                <a:gd name="connsiteX5" fmla="*/ 1121860 w 1121861"/>
                <a:gd name="connsiteY5" fmla="*/ 112187 h 1167636"/>
                <a:gd name="connsiteX6" fmla="*/ 1121861 w 1121861"/>
                <a:gd name="connsiteY6" fmla="*/ 1055450 h 1167636"/>
                <a:gd name="connsiteX7" fmla="*/ 1089002 w 1121861"/>
                <a:gd name="connsiteY7" fmla="*/ 1134778 h 1167636"/>
                <a:gd name="connsiteX8" fmla="*/ 1009674 w 1121861"/>
                <a:gd name="connsiteY8" fmla="*/ 1167636 h 1167636"/>
                <a:gd name="connsiteX9" fmla="*/ 112186 w 1121861"/>
                <a:gd name="connsiteY9" fmla="*/ 1167636 h 1167636"/>
                <a:gd name="connsiteX10" fmla="*/ 32859 w 1121861"/>
                <a:gd name="connsiteY10" fmla="*/ 1134777 h 1167636"/>
                <a:gd name="connsiteX11" fmla="*/ 1 w 1121861"/>
                <a:gd name="connsiteY11" fmla="*/ 1055449 h 1167636"/>
                <a:gd name="connsiteX12" fmla="*/ 0 w 1121861"/>
                <a:gd name="connsiteY12" fmla="*/ 112186 h 116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861" h="1167636">
                  <a:moveTo>
                    <a:pt x="0" y="112186"/>
                  </a:moveTo>
                  <a:cubicBezTo>
                    <a:pt x="0" y="82432"/>
                    <a:pt x="11820" y="53897"/>
                    <a:pt x="32859" y="32859"/>
                  </a:cubicBezTo>
                  <a:cubicBezTo>
                    <a:pt x="53898" y="11820"/>
                    <a:pt x="82433" y="1"/>
                    <a:pt x="112187" y="1"/>
                  </a:cubicBezTo>
                  <a:lnTo>
                    <a:pt x="1009675" y="0"/>
                  </a:lnTo>
                  <a:cubicBezTo>
                    <a:pt x="1039429" y="0"/>
                    <a:pt x="1067964" y="11820"/>
                    <a:pt x="1089002" y="32859"/>
                  </a:cubicBezTo>
                  <a:cubicBezTo>
                    <a:pt x="1110041" y="53898"/>
                    <a:pt x="1121860" y="82433"/>
                    <a:pt x="1121860" y="112187"/>
                  </a:cubicBezTo>
                  <a:cubicBezTo>
                    <a:pt x="1121860" y="426608"/>
                    <a:pt x="1121861" y="741029"/>
                    <a:pt x="1121861" y="1055450"/>
                  </a:cubicBezTo>
                  <a:cubicBezTo>
                    <a:pt x="1121861" y="1085204"/>
                    <a:pt x="1110041" y="1113739"/>
                    <a:pt x="1089002" y="1134778"/>
                  </a:cubicBezTo>
                  <a:cubicBezTo>
                    <a:pt x="1067963" y="1155817"/>
                    <a:pt x="1039428" y="1167637"/>
                    <a:pt x="1009674" y="1167636"/>
                  </a:cubicBezTo>
                  <a:lnTo>
                    <a:pt x="112186" y="1167636"/>
                  </a:lnTo>
                  <a:cubicBezTo>
                    <a:pt x="82432" y="1167636"/>
                    <a:pt x="53897" y="1155816"/>
                    <a:pt x="32859" y="1134777"/>
                  </a:cubicBezTo>
                  <a:cubicBezTo>
                    <a:pt x="11820" y="1113738"/>
                    <a:pt x="1" y="1085203"/>
                    <a:pt x="1" y="1055449"/>
                  </a:cubicBezTo>
                  <a:cubicBezTo>
                    <a:pt x="1" y="741028"/>
                    <a:pt x="0" y="426607"/>
                    <a:pt x="0" y="112186"/>
                  </a:cubicBezTo>
                  <a:close/>
                </a:path>
              </a:pathLst>
            </a:custGeom>
            <a:solidFill>
              <a:srgbClr val="ACD7C2">
                <a:alpha val="6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6198" tIns="86198" rIns="86198" bIns="86198" numCol="1" spcCol="1270" anchor="ctr" anchorCtr="0">
              <a:noAutofit/>
            </a:bodyPr>
            <a:lstStyle/>
            <a:p>
              <a:pPr marL="171450" lvl="1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Overview</a:t>
              </a:r>
            </a:p>
            <a:p>
              <a:pPr marL="171450" lvl="1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Scope</a:t>
              </a:r>
            </a:p>
            <a:p>
              <a:pPr marL="171450" lvl="1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Design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68086" y="3775936"/>
              <a:ext cx="2984740" cy="345182"/>
            </a:xfrm>
            <a:custGeom>
              <a:avLst/>
              <a:gdLst>
                <a:gd name="connsiteX0" fmla="*/ 57531 w 2365871"/>
                <a:gd name="connsiteY0" fmla="*/ 0 h 345182"/>
                <a:gd name="connsiteX1" fmla="*/ 2308340 w 2365871"/>
                <a:gd name="connsiteY1" fmla="*/ 0 h 345182"/>
                <a:gd name="connsiteX2" fmla="*/ 2349021 w 2365871"/>
                <a:gd name="connsiteY2" fmla="*/ 16850 h 345182"/>
                <a:gd name="connsiteX3" fmla="*/ 2365871 w 2365871"/>
                <a:gd name="connsiteY3" fmla="*/ 57531 h 345182"/>
                <a:gd name="connsiteX4" fmla="*/ 2365871 w 2365871"/>
                <a:gd name="connsiteY4" fmla="*/ 345182 h 345182"/>
                <a:gd name="connsiteX5" fmla="*/ 2365871 w 2365871"/>
                <a:gd name="connsiteY5" fmla="*/ 345182 h 345182"/>
                <a:gd name="connsiteX6" fmla="*/ 2365871 w 2365871"/>
                <a:gd name="connsiteY6" fmla="*/ 345182 h 345182"/>
                <a:gd name="connsiteX7" fmla="*/ 0 w 2365871"/>
                <a:gd name="connsiteY7" fmla="*/ 345182 h 345182"/>
                <a:gd name="connsiteX8" fmla="*/ 0 w 2365871"/>
                <a:gd name="connsiteY8" fmla="*/ 345182 h 345182"/>
                <a:gd name="connsiteX9" fmla="*/ 0 w 2365871"/>
                <a:gd name="connsiteY9" fmla="*/ 345182 h 345182"/>
                <a:gd name="connsiteX10" fmla="*/ 0 w 2365871"/>
                <a:gd name="connsiteY10" fmla="*/ 57531 h 345182"/>
                <a:gd name="connsiteX11" fmla="*/ 16850 w 2365871"/>
                <a:gd name="connsiteY11" fmla="*/ 16850 h 345182"/>
                <a:gd name="connsiteX12" fmla="*/ 57531 w 2365871"/>
                <a:gd name="connsiteY12" fmla="*/ 0 h 34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5871" h="345182">
                  <a:moveTo>
                    <a:pt x="57531" y="0"/>
                  </a:moveTo>
                  <a:lnTo>
                    <a:pt x="2308340" y="0"/>
                  </a:lnTo>
                  <a:cubicBezTo>
                    <a:pt x="2323598" y="0"/>
                    <a:pt x="2338231" y="6061"/>
                    <a:pt x="2349021" y="16850"/>
                  </a:cubicBezTo>
                  <a:cubicBezTo>
                    <a:pt x="2359810" y="27639"/>
                    <a:pt x="2365871" y="42272"/>
                    <a:pt x="2365871" y="57531"/>
                  </a:cubicBezTo>
                  <a:lnTo>
                    <a:pt x="2365871" y="345182"/>
                  </a:lnTo>
                  <a:lnTo>
                    <a:pt x="2365871" y="345182"/>
                  </a:lnTo>
                  <a:lnTo>
                    <a:pt x="2365871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57531"/>
                  </a:lnTo>
                  <a:cubicBezTo>
                    <a:pt x="0" y="42273"/>
                    <a:pt x="6061" y="27640"/>
                    <a:pt x="16850" y="16850"/>
                  </a:cubicBezTo>
                  <a:cubicBezTo>
                    <a:pt x="27639" y="6061"/>
                    <a:pt x="42272" y="0"/>
                    <a:pt x="57531" y="0"/>
                  </a:cubicBezTo>
                  <a:close/>
                </a:path>
              </a:pathLst>
            </a:custGeom>
            <a:solidFill>
              <a:srgbClr val="233375"/>
            </a:solidFill>
            <a:ln>
              <a:solidFill>
                <a:srgbClr val="23337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0190" tIns="70190" rIns="7019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  <a:t>2-[Type of Exercise Overview]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429745" y="4266176"/>
              <a:ext cx="1121861" cy="1071021"/>
            </a:xfrm>
            <a:custGeom>
              <a:avLst/>
              <a:gdLst>
                <a:gd name="connsiteX0" fmla="*/ 0 w 1121861"/>
                <a:gd name="connsiteY0" fmla="*/ 112186 h 1167636"/>
                <a:gd name="connsiteX1" fmla="*/ 32859 w 1121861"/>
                <a:gd name="connsiteY1" fmla="*/ 32859 h 1167636"/>
                <a:gd name="connsiteX2" fmla="*/ 112187 w 1121861"/>
                <a:gd name="connsiteY2" fmla="*/ 1 h 1167636"/>
                <a:gd name="connsiteX3" fmla="*/ 1009675 w 1121861"/>
                <a:gd name="connsiteY3" fmla="*/ 0 h 1167636"/>
                <a:gd name="connsiteX4" fmla="*/ 1089002 w 1121861"/>
                <a:gd name="connsiteY4" fmla="*/ 32859 h 1167636"/>
                <a:gd name="connsiteX5" fmla="*/ 1121860 w 1121861"/>
                <a:gd name="connsiteY5" fmla="*/ 112187 h 1167636"/>
                <a:gd name="connsiteX6" fmla="*/ 1121861 w 1121861"/>
                <a:gd name="connsiteY6" fmla="*/ 1055450 h 1167636"/>
                <a:gd name="connsiteX7" fmla="*/ 1089002 w 1121861"/>
                <a:gd name="connsiteY7" fmla="*/ 1134778 h 1167636"/>
                <a:gd name="connsiteX8" fmla="*/ 1009674 w 1121861"/>
                <a:gd name="connsiteY8" fmla="*/ 1167636 h 1167636"/>
                <a:gd name="connsiteX9" fmla="*/ 112186 w 1121861"/>
                <a:gd name="connsiteY9" fmla="*/ 1167636 h 1167636"/>
                <a:gd name="connsiteX10" fmla="*/ 32859 w 1121861"/>
                <a:gd name="connsiteY10" fmla="*/ 1134777 h 1167636"/>
                <a:gd name="connsiteX11" fmla="*/ 1 w 1121861"/>
                <a:gd name="connsiteY11" fmla="*/ 1055449 h 1167636"/>
                <a:gd name="connsiteX12" fmla="*/ 0 w 1121861"/>
                <a:gd name="connsiteY12" fmla="*/ 112186 h 116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861" h="1167636">
                  <a:moveTo>
                    <a:pt x="0" y="112186"/>
                  </a:moveTo>
                  <a:cubicBezTo>
                    <a:pt x="0" y="82432"/>
                    <a:pt x="11820" y="53897"/>
                    <a:pt x="32859" y="32859"/>
                  </a:cubicBezTo>
                  <a:cubicBezTo>
                    <a:pt x="53898" y="11820"/>
                    <a:pt x="82433" y="1"/>
                    <a:pt x="112187" y="1"/>
                  </a:cubicBezTo>
                  <a:lnTo>
                    <a:pt x="1009675" y="0"/>
                  </a:lnTo>
                  <a:cubicBezTo>
                    <a:pt x="1039429" y="0"/>
                    <a:pt x="1067964" y="11820"/>
                    <a:pt x="1089002" y="32859"/>
                  </a:cubicBezTo>
                  <a:cubicBezTo>
                    <a:pt x="1110041" y="53898"/>
                    <a:pt x="1121860" y="82433"/>
                    <a:pt x="1121860" y="112187"/>
                  </a:cubicBezTo>
                  <a:cubicBezTo>
                    <a:pt x="1121860" y="426608"/>
                    <a:pt x="1121861" y="741029"/>
                    <a:pt x="1121861" y="1055450"/>
                  </a:cubicBezTo>
                  <a:cubicBezTo>
                    <a:pt x="1121861" y="1085204"/>
                    <a:pt x="1110041" y="1113739"/>
                    <a:pt x="1089002" y="1134778"/>
                  </a:cubicBezTo>
                  <a:cubicBezTo>
                    <a:pt x="1067963" y="1155817"/>
                    <a:pt x="1039428" y="1167637"/>
                    <a:pt x="1009674" y="1167636"/>
                  </a:cubicBezTo>
                  <a:lnTo>
                    <a:pt x="112186" y="1167636"/>
                  </a:lnTo>
                  <a:cubicBezTo>
                    <a:pt x="82432" y="1167636"/>
                    <a:pt x="53897" y="1155816"/>
                    <a:pt x="32859" y="1134777"/>
                  </a:cubicBezTo>
                  <a:cubicBezTo>
                    <a:pt x="11820" y="1113738"/>
                    <a:pt x="1" y="1085203"/>
                    <a:pt x="1" y="1055449"/>
                  </a:cubicBezTo>
                  <a:cubicBezTo>
                    <a:pt x="1" y="741028"/>
                    <a:pt x="0" y="426607"/>
                    <a:pt x="0" y="112186"/>
                  </a:cubicBezTo>
                  <a:close/>
                </a:path>
              </a:pathLst>
            </a:custGeom>
            <a:solidFill>
              <a:srgbClr val="ACD7C2">
                <a:alpha val="6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6198" tIns="86198" rIns="86198" bIns="86198" numCol="1" spcCol="1270" anchor="ctr" anchorCtr="0">
              <a:noAutofit/>
            </a:bodyPr>
            <a:lstStyle/>
            <a:p>
              <a:pPr marL="171450" lvl="1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Key events</a:t>
              </a:r>
            </a:p>
            <a:p>
              <a:pPr marL="171450" lvl="1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Questions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847040" y="3772184"/>
              <a:ext cx="2655858" cy="345182"/>
            </a:xfrm>
            <a:custGeom>
              <a:avLst/>
              <a:gdLst>
                <a:gd name="connsiteX0" fmla="*/ 57531 w 2365871"/>
                <a:gd name="connsiteY0" fmla="*/ 0 h 345182"/>
                <a:gd name="connsiteX1" fmla="*/ 2308340 w 2365871"/>
                <a:gd name="connsiteY1" fmla="*/ 0 h 345182"/>
                <a:gd name="connsiteX2" fmla="*/ 2349021 w 2365871"/>
                <a:gd name="connsiteY2" fmla="*/ 16850 h 345182"/>
                <a:gd name="connsiteX3" fmla="*/ 2365871 w 2365871"/>
                <a:gd name="connsiteY3" fmla="*/ 57531 h 345182"/>
                <a:gd name="connsiteX4" fmla="*/ 2365871 w 2365871"/>
                <a:gd name="connsiteY4" fmla="*/ 345182 h 345182"/>
                <a:gd name="connsiteX5" fmla="*/ 2365871 w 2365871"/>
                <a:gd name="connsiteY5" fmla="*/ 345182 h 345182"/>
                <a:gd name="connsiteX6" fmla="*/ 2365871 w 2365871"/>
                <a:gd name="connsiteY6" fmla="*/ 345182 h 345182"/>
                <a:gd name="connsiteX7" fmla="*/ 0 w 2365871"/>
                <a:gd name="connsiteY7" fmla="*/ 345182 h 345182"/>
                <a:gd name="connsiteX8" fmla="*/ 0 w 2365871"/>
                <a:gd name="connsiteY8" fmla="*/ 345182 h 345182"/>
                <a:gd name="connsiteX9" fmla="*/ 0 w 2365871"/>
                <a:gd name="connsiteY9" fmla="*/ 345182 h 345182"/>
                <a:gd name="connsiteX10" fmla="*/ 0 w 2365871"/>
                <a:gd name="connsiteY10" fmla="*/ 57531 h 345182"/>
                <a:gd name="connsiteX11" fmla="*/ 16850 w 2365871"/>
                <a:gd name="connsiteY11" fmla="*/ 16850 h 345182"/>
                <a:gd name="connsiteX12" fmla="*/ 57531 w 2365871"/>
                <a:gd name="connsiteY12" fmla="*/ 0 h 34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5871" h="345182">
                  <a:moveTo>
                    <a:pt x="57531" y="0"/>
                  </a:moveTo>
                  <a:lnTo>
                    <a:pt x="2308340" y="0"/>
                  </a:lnTo>
                  <a:cubicBezTo>
                    <a:pt x="2323598" y="0"/>
                    <a:pt x="2338231" y="6061"/>
                    <a:pt x="2349021" y="16850"/>
                  </a:cubicBezTo>
                  <a:cubicBezTo>
                    <a:pt x="2359810" y="27639"/>
                    <a:pt x="2365871" y="42272"/>
                    <a:pt x="2365871" y="57531"/>
                  </a:cubicBezTo>
                  <a:lnTo>
                    <a:pt x="2365871" y="345182"/>
                  </a:lnTo>
                  <a:lnTo>
                    <a:pt x="2365871" y="345182"/>
                  </a:lnTo>
                  <a:lnTo>
                    <a:pt x="2365871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57531"/>
                  </a:lnTo>
                  <a:cubicBezTo>
                    <a:pt x="0" y="42273"/>
                    <a:pt x="6061" y="27640"/>
                    <a:pt x="16850" y="16850"/>
                  </a:cubicBezTo>
                  <a:cubicBezTo>
                    <a:pt x="27639" y="6061"/>
                    <a:pt x="42272" y="0"/>
                    <a:pt x="57531" y="0"/>
                  </a:cubicBezTo>
                  <a:close/>
                </a:path>
              </a:pathLst>
            </a:custGeom>
            <a:solidFill>
              <a:srgbClr val="233375"/>
            </a:solidFill>
            <a:ln>
              <a:solidFill>
                <a:srgbClr val="23337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0190" tIns="70190" rIns="7019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  <a:t>4-Exercise Events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10556263" y="1526740"/>
            <a:ext cx="1121861" cy="951417"/>
          </a:xfrm>
          <a:custGeom>
            <a:avLst/>
            <a:gdLst>
              <a:gd name="connsiteX0" fmla="*/ 0 w 1121861"/>
              <a:gd name="connsiteY0" fmla="*/ 112186 h 1167636"/>
              <a:gd name="connsiteX1" fmla="*/ 32859 w 1121861"/>
              <a:gd name="connsiteY1" fmla="*/ 32859 h 1167636"/>
              <a:gd name="connsiteX2" fmla="*/ 112187 w 1121861"/>
              <a:gd name="connsiteY2" fmla="*/ 1 h 1167636"/>
              <a:gd name="connsiteX3" fmla="*/ 1009675 w 1121861"/>
              <a:gd name="connsiteY3" fmla="*/ 0 h 1167636"/>
              <a:gd name="connsiteX4" fmla="*/ 1089002 w 1121861"/>
              <a:gd name="connsiteY4" fmla="*/ 32859 h 1167636"/>
              <a:gd name="connsiteX5" fmla="*/ 1121860 w 1121861"/>
              <a:gd name="connsiteY5" fmla="*/ 112187 h 1167636"/>
              <a:gd name="connsiteX6" fmla="*/ 1121861 w 1121861"/>
              <a:gd name="connsiteY6" fmla="*/ 1055450 h 1167636"/>
              <a:gd name="connsiteX7" fmla="*/ 1089002 w 1121861"/>
              <a:gd name="connsiteY7" fmla="*/ 1134778 h 1167636"/>
              <a:gd name="connsiteX8" fmla="*/ 1009674 w 1121861"/>
              <a:gd name="connsiteY8" fmla="*/ 1167636 h 1167636"/>
              <a:gd name="connsiteX9" fmla="*/ 112186 w 1121861"/>
              <a:gd name="connsiteY9" fmla="*/ 1167636 h 1167636"/>
              <a:gd name="connsiteX10" fmla="*/ 32859 w 1121861"/>
              <a:gd name="connsiteY10" fmla="*/ 1134777 h 1167636"/>
              <a:gd name="connsiteX11" fmla="*/ 1 w 1121861"/>
              <a:gd name="connsiteY11" fmla="*/ 1055449 h 1167636"/>
              <a:gd name="connsiteX12" fmla="*/ 0 w 1121861"/>
              <a:gd name="connsiteY12" fmla="*/ 112186 h 11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1861" h="1167636">
                <a:moveTo>
                  <a:pt x="0" y="112186"/>
                </a:moveTo>
                <a:cubicBezTo>
                  <a:pt x="0" y="82432"/>
                  <a:pt x="11820" y="53897"/>
                  <a:pt x="32859" y="32859"/>
                </a:cubicBezTo>
                <a:cubicBezTo>
                  <a:pt x="53898" y="11820"/>
                  <a:pt x="82433" y="1"/>
                  <a:pt x="112187" y="1"/>
                </a:cubicBezTo>
                <a:lnTo>
                  <a:pt x="1009675" y="0"/>
                </a:lnTo>
                <a:cubicBezTo>
                  <a:pt x="1039429" y="0"/>
                  <a:pt x="1067964" y="11820"/>
                  <a:pt x="1089002" y="32859"/>
                </a:cubicBezTo>
                <a:cubicBezTo>
                  <a:pt x="1110041" y="53898"/>
                  <a:pt x="1121860" y="82433"/>
                  <a:pt x="1121860" y="112187"/>
                </a:cubicBezTo>
                <a:cubicBezTo>
                  <a:pt x="1121860" y="426608"/>
                  <a:pt x="1121861" y="741029"/>
                  <a:pt x="1121861" y="1055450"/>
                </a:cubicBezTo>
                <a:cubicBezTo>
                  <a:pt x="1121861" y="1085204"/>
                  <a:pt x="1110041" y="1113739"/>
                  <a:pt x="1089002" y="1134778"/>
                </a:cubicBezTo>
                <a:cubicBezTo>
                  <a:pt x="1067963" y="1155817"/>
                  <a:pt x="1039428" y="1167637"/>
                  <a:pt x="1009674" y="1167636"/>
                </a:cubicBezTo>
                <a:lnTo>
                  <a:pt x="112186" y="1167636"/>
                </a:lnTo>
                <a:cubicBezTo>
                  <a:pt x="82432" y="1167636"/>
                  <a:pt x="53897" y="1155816"/>
                  <a:pt x="32859" y="1134777"/>
                </a:cubicBezTo>
                <a:cubicBezTo>
                  <a:pt x="11820" y="1113738"/>
                  <a:pt x="1" y="1085203"/>
                  <a:pt x="1" y="1055449"/>
                </a:cubicBezTo>
                <a:cubicBezTo>
                  <a:pt x="1" y="741028"/>
                  <a:pt x="0" y="426607"/>
                  <a:pt x="0" y="112186"/>
                </a:cubicBezTo>
                <a:close/>
              </a:path>
            </a:pathLst>
          </a:custGeom>
          <a:solidFill>
            <a:srgbClr val="ACD7C2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86198" tIns="86198" rIns="86198" bIns="86198" numCol="1" spcCol="1270" anchor="ctr" anchorCtr="0">
            <a:noAutofit/>
          </a:bodyPr>
          <a:lstStyle/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Logistics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Safety &amp; security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1" y="3458933"/>
            <a:ext cx="1930159" cy="14984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11" y="680346"/>
            <a:ext cx="844164" cy="8474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96" y="680346"/>
            <a:ext cx="844164" cy="8474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11" y="3563916"/>
            <a:ext cx="844164" cy="8474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96" y="3563916"/>
            <a:ext cx="844164" cy="84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5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290317" y="1838984"/>
            <a:ext cx="8634983" cy="822960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Full-Scale Exercise Events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2946400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030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Exercise Events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2" y="1935196"/>
            <a:ext cx="8980734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>
              <a:spcBef>
                <a:spcPts val="1000"/>
              </a:spcBef>
              <a:buClr>
                <a:srgbClr val="273777"/>
              </a:buClr>
              <a:buNone/>
            </a:pPr>
            <a:r>
              <a:rPr lang="en-US" altLang="en-US" sz="2800" b="1" dirty="0">
                <a:latin typeface="Calibri" charset="0"/>
                <a:ea typeface="Calibri" charset="0"/>
                <a:cs typeface="Calibri" charset="0"/>
              </a:rPr>
              <a:t>During the exercise: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Please respond to the scenario as normally as possible.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Follow all directions provided by Exercise Safety and Exercise Staff.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You may encounter Actors/Simulators, who will act out a particular role, such as: hospital visitor or a patient’s family member.</a:t>
            </a:r>
          </a:p>
          <a:p>
            <a:pPr marL="584200" lvl="1" indent="-182563">
              <a:spcBef>
                <a:spcPts val="1000"/>
              </a:spcBef>
              <a:buClr>
                <a:srgbClr val="273777"/>
              </a:buClr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Please respond to them as realistically as possible.</a:t>
            </a:r>
          </a:p>
          <a:p>
            <a:pPr lvl="1">
              <a:spcBef>
                <a:spcPts val="400"/>
              </a:spcBef>
              <a:buClr>
                <a:srgbClr val="273777"/>
              </a:buClr>
            </a:pPr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36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Exercise Events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2" y="1935196"/>
            <a:ext cx="8980734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>
              <a:spcBef>
                <a:spcPts val="1000"/>
              </a:spcBef>
              <a:buClr>
                <a:srgbClr val="273777"/>
              </a:buClr>
              <a:buNone/>
            </a:pPr>
            <a:r>
              <a:rPr lang="en-US" altLang="en-US" sz="2800" b="1" dirty="0">
                <a:latin typeface="Calibri" charset="0"/>
                <a:ea typeface="Calibri" charset="0"/>
                <a:cs typeface="Calibri" charset="0"/>
              </a:rPr>
              <a:t>After the exercise: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Controller/Evaluators at your location will announce when exercise play had ended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Please return to [state room] for the Exercise </a:t>
            </a:r>
            <a:r>
              <a:rPr lang="en-US" altLang="en-US" sz="2400" dirty="0" err="1">
                <a:latin typeface="Calibri" charset="0"/>
                <a:ea typeface="Calibri" charset="0"/>
                <a:cs typeface="Calibri" charset="0"/>
              </a:rPr>
              <a:t>Hotwash</a:t>
            </a:r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Fill out and return Participant Feedback Form</a:t>
            </a:r>
          </a:p>
          <a:p>
            <a:pPr lvl="1">
              <a:spcBef>
                <a:spcPts val="1000"/>
              </a:spcBef>
              <a:buClr>
                <a:srgbClr val="273777"/>
              </a:buClr>
            </a:pPr>
            <a:r>
              <a:rPr lang="en-US" altLang="en-US" sz="2400" i="1" dirty="0">
                <a:latin typeface="Calibri" charset="0"/>
                <a:ea typeface="Calibri" charset="0"/>
                <a:cs typeface="Calibri" charset="0"/>
              </a:rPr>
              <a:t>[Lunch will be served]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52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Questions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72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290317" y="1838984"/>
            <a:ext cx="8634983" cy="822960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Exercise Start (</a:t>
            </a:r>
            <a:r>
              <a:rPr lang="en-US" sz="50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StartEx</a:t>
            </a:r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2946400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33862" y="3147709"/>
            <a:ext cx="8163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Please proceed to your assigned location with the designated Controller/Evaluator and other Exercise Staff</a:t>
            </a:r>
          </a:p>
        </p:txBody>
      </p:sp>
    </p:spTree>
    <p:extLst>
      <p:ext uri="{BB962C8B-B14F-4D97-AF65-F5344CB8AC3E}">
        <p14:creationId xmlns:p14="http://schemas.microsoft.com/office/powerpoint/2010/main" val="1095516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Hotwash</a:t>
            </a:r>
            <a:endParaRPr lang="en-US" sz="4000" b="1" dirty="0">
              <a:solidFill>
                <a:srgbClr val="23337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84832" y="1935196"/>
            <a:ext cx="8980734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>
              <a:spcBef>
                <a:spcPts val="1000"/>
              </a:spcBef>
              <a:buClr>
                <a:srgbClr val="273777"/>
              </a:buClr>
              <a:buNone/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[Add text here]</a:t>
            </a:r>
            <a:endParaRPr lang="en-US" altLang="en-US" sz="2400" i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65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29184" y="1541561"/>
            <a:ext cx="11504228" cy="82296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Thank You for Participating!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81602" y="2898628"/>
            <a:ext cx="414328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rgbClr val="ACD7C2"/>
                </a:solidFill>
                <a:latin typeface="Calibri" charset="0"/>
                <a:ea typeface="Calibri" charset="0"/>
                <a:cs typeface="Calibri" charset="0"/>
              </a:rPr>
              <a:t>[Insert names of exercise facilitators/directors] </a:t>
            </a:r>
            <a:endParaRPr lang="en-US" b="1" u="sng" dirty="0">
              <a:solidFill>
                <a:srgbClr val="ACD7C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40540" y="2898628"/>
            <a:ext cx="3863465" cy="16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rgbClr val="ACD7C2"/>
                </a:solidFill>
                <a:latin typeface="Calibri" charset="0"/>
                <a:ea typeface="Calibri" charset="0"/>
                <a:cs typeface="Calibri" charset="0"/>
              </a:rPr>
              <a:t>[Insert names of exercise facilitators/directors]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2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290317" y="1838984"/>
            <a:ext cx="8634983" cy="822960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Introductions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2946400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91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0880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Exercise Staff Positions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1" y="1935197"/>
            <a:ext cx="7025301" cy="369067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Exercise Directors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Controllers/Evaluators (Location-based)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[Institution’s Name Exercise Safety Officer (FSE)]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290317" y="1838984"/>
            <a:ext cx="8634983" cy="822960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Drill Overview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2946400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7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[Name of Exercise] Drill Overview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1" y="1935197"/>
            <a:ext cx="7025301" cy="369067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Length: [put in how long the exercise will be (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hrs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)]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Scenario: [write your brief scenario here]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Goal(s): [write your overall goal(s) here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Locations Involved: [put in locations here]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2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Player Information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2" y="1935196"/>
            <a:ext cx="8980734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player handout includes the following information:</a:t>
            </a:r>
          </a:p>
          <a:p>
            <a:pPr lvl="1"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Schedule</a:t>
            </a:r>
          </a:p>
          <a:p>
            <a:pPr lvl="1"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Locations of exercise play</a:t>
            </a:r>
          </a:p>
          <a:p>
            <a:pPr lvl="1"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Participant badge chart</a:t>
            </a:r>
          </a:p>
          <a:p>
            <a:pPr lvl="1"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Real world points of contact</a:t>
            </a:r>
          </a:p>
          <a:p>
            <a:pPr lvl="2">
              <a:buClr>
                <a:srgbClr val="273777"/>
              </a:buClr>
            </a:pPr>
            <a:r>
              <a:rPr lang="en-US" altLang="en-US" sz="2200" dirty="0">
                <a:latin typeface="Calibri" charset="0"/>
                <a:ea typeface="Calibri" charset="0"/>
                <a:cs typeface="Calibri" charset="0"/>
              </a:rPr>
              <a:t>General exercise inquiries</a:t>
            </a:r>
          </a:p>
          <a:p>
            <a:pPr lvl="2">
              <a:buClr>
                <a:srgbClr val="273777"/>
              </a:buClr>
            </a:pPr>
            <a:r>
              <a:rPr lang="en-US" altLang="en-US" sz="2200" dirty="0">
                <a:latin typeface="Calibri" charset="0"/>
                <a:ea typeface="Calibri" charset="0"/>
                <a:cs typeface="Calibri" charset="0"/>
              </a:rPr>
              <a:t>Accidents and real world emergencies</a:t>
            </a:r>
          </a:p>
          <a:p>
            <a:pPr lvl="2">
              <a:buClr>
                <a:srgbClr val="273777"/>
              </a:buClr>
            </a:pPr>
            <a:r>
              <a:rPr lang="en-US" altLang="en-US" sz="2200" dirty="0">
                <a:latin typeface="Calibri" charset="0"/>
                <a:ea typeface="Calibri" charset="0"/>
                <a:cs typeface="Calibri" charset="0"/>
              </a:rPr>
              <a:t>Media/Public Information inquiries</a:t>
            </a:r>
          </a:p>
          <a:p>
            <a:pPr lvl="1"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Overview of the exercise goals, objectives and assumptions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9928" y="82296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Drill Scope - Limitations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4832" y="1935196"/>
            <a:ext cx="8980734" cy="47704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Exercise staff will control/evaluate for NICU evacuation related activities only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5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D147"/>
      </a:accent1>
      <a:accent2>
        <a:srgbClr val="002060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1739</TotalTime>
  <Words>1030</Words>
  <Application>Microsoft Macintosh PowerPoint</Application>
  <PresentationFormat>Widescreen</PresentationFormat>
  <Paragraphs>157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Retrospect</vt:lpstr>
      <vt:lpstr>How to Use this Template</vt:lpstr>
      <vt:lpstr>Participant Briefing</vt:lpstr>
      <vt:lpstr>Agenda</vt:lpstr>
      <vt:lpstr>PowerPoint Presentation</vt:lpstr>
      <vt:lpstr>Exercise Staff Positions</vt:lpstr>
      <vt:lpstr>PowerPoint Presentation</vt:lpstr>
      <vt:lpstr>[Name of Exercise] Drill Overview</vt:lpstr>
      <vt:lpstr>Player Information</vt:lpstr>
      <vt:lpstr>Drill Scope - Limitations</vt:lpstr>
      <vt:lpstr>Drill Design Assumptions</vt:lpstr>
      <vt:lpstr>PowerPoint Presentation</vt:lpstr>
      <vt:lpstr>[Name of Exercise] Full-Scale Exercise Overview</vt:lpstr>
      <vt:lpstr>Player Information</vt:lpstr>
      <vt:lpstr>Full-Scale Exercise Scope - Limitations</vt:lpstr>
      <vt:lpstr>Full-Scale Exercise Design Assumptions</vt:lpstr>
      <vt:lpstr>Full-Scale Exercise Artificialities</vt:lpstr>
      <vt:lpstr>PowerPoint Presentation</vt:lpstr>
      <vt:lpstr>Areas of Exercise Play</vt:lpstr>
      <vt:lpstr>Exercise Safety</vt:lpstr>
      <vt:lpstr>PowerPoint Presentation</vt:lpstr>
      <vt:lpstr>Area of Exercise Play</vt:lpstr>
      <vt:lpstr>Exercise Safety</vt:lpstr>
      <vt:lpstr>PowerPoint Presentation</vt:lpstr>
      <vt:lpstr>Exercise Events</vt:lpstr>
      <vt:lpstr>Exercise Events</vt:lpstr>
      <vt:lpstr>Questions</vt:lpstr>
      <vt:lpstr>PowerPoint Presentation</vt:lpstr>
      <vt:lpstr>Hotwash</vt:lpstr>
      <vt:lpstr>Thank You for Participating!</vt:lpstr>
      <vt:lpstr>PowerPoint Presentation</vt:lpstr>
      <vt:lpstr>Exercise Events</vt:lpstr>
      <vt:lpstr>Exercise Events</vt:lpstr>
      <vt:lpstr>Questions</vt:lpstr>
      <vt:lpstr>PowerPoint Presentation</vt:lpstr>
      <vt:lpstr>Hotwash</vt:lpstr>
      <vt:lpstr>Thank You for Participating!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Caplan</dc:creator>
  <cp:lastModifiedBy>Wing-Ki Lo</cp:lastModifiedBy>
  <cp:revision>62</cp:revision>
  <dcterms:created xsi:type="dcterms:W3CDTF">2014-09-05T03:15:39Z</dcterms:created>
  <dcterms:modified xsi:type="dcterms:W3CDTF">2018-09-05T18:23:35Z</dcterms:modified>
</cp:coreProperties>
</file>