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6"/>
  </p:notesMasterIdLst>
  <p:handoutMasterIdLst>
    <p:handoutMasterId r:id="rId37"/>
  </p:handoutMasterIdLst>
  <p:sldIdLst>
    <p:sldId id="317" r:id="rId2"/>
    <p:sldId id="263" r:id="rId3"/>
    <p:sldId id="265" r:id="rId4"/>
    <p:sldId id="266" r:id="rId5"/>
    <p:sldId id="290" r:id="rId6"/>
    <p:sldId id="291" r:id="rId7"/>
    <p:sldId id="268" r:id="rId8"/>
    <p:sldId id="286" r:id="rId9"/>
    <p:sldId id="292" r:id="rId10"/>
    <p:sldId id="293" r:id="rId11"/>
    <p:sldId id="294" r:id="rId12"/>
    <p:sldId id="295" r:id="rId13"/>
    <p:sldId id="297" r:id="rId14"/>
    <p:sldId id="298" r:id="rId15"/>
    <p:sldId id="296" r:id="rId16"/>
    <p:sldId id="299" r:id="rId17"/>
    <p:sldId id="300" r:id="rId18"/>
    <p:sldId id="301" r:id="rId19"/>
    <p:sldId id="302" r:id="rId20"/>
    <p:sldId id="303" r:id="rId21"/>
    <p:sldId id="304" r:id="rId22"/>
    <p:sldId id="318" r:id="rId23"/>
    <p:sldId id="319" r:id="rId24"/>
    <p:sldId id="320" r:id="rId25"/>
    <p:sldId id="321" r:id="rId26"/>
    <p:sldId id="322" r:id="rId27"/>
    <p:sldId id="308" r:id="rId28"/>
    <p:sldId id="323" r:id="rId29"/>
    <p:sldId id="324" r:id="rId30"/>
    <p:sldId id="325" r:id="rId31"/>
    <p:sldId id="326" r:id="rId32"/>
    <p:sldId id="327" r:id="rId33"/>
    <p:sldId id="328" r:id="rId34"/>
    <p:sldId id="2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7C2"/>
    <a:srgbClr val="273777"/>
    <a:srgbClr val="233880"/>
    <a:srgbClr val="CCCCFF"/>
    <a:srgbClr val="CC99FF"/>
    <a:srgbClr val="FFCCFF"/>
    <a:srgbClr val="6699FF"/>
    <a:srgbClr val="34CC63"/>
    <a:srgbClr val="0CC06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33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68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DF68F-0B36-4997-BE74-24ED2FDB090F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66AB-EF78-40B0-AA42-79A05416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28999-C212-4C31-867B-A921D774258E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6B5A9-6620-4E44-BE95-3E044661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2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2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5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18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9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1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16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75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9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1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6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58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34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4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8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1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2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0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7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6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8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0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55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6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27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7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9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87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6B5A9-6620-4E44-BE95-3E044661C7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8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33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66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1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4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7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1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169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2163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0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0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7030A0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809554" y="243061"/>
            <a:ext cx="9432608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273777"/>
                </a:solidFill>
                <a:latin typeface="Calibri" charset="0"/>
                <a:ea typeface="Calibri" charset="0"/>
                <a:cs typeface="Calibri" charset="0"/>
              </a:rPr>
              <a:t>How to Use this Template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1909482" y="2059371"/>
            <a:ext cx="8897064" cy="4632374"/>
          </a:xfrm>
        </p:spPr>
        <p:txBody>
          <a:bodyPr>
            <a:noAutofit/>
          </a:bodyPr>
          <a:lstStyle/>
          <a:p>
            <a:pPr marL="285750" indent="-273050">
              <a:spcBef>
                <a:spcPts val="6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This was created as a blank template to allow you freedom of color/design and font choice</a:t>
            </a:r>
          </a:p>
          <a:p>
            <a:pPr marL="573088" lvl="1" indent="-273050"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NYC PDC suggests to use the font size/style within this presentation for readability purposes</a:t>
            </a:r>
          </a:p>
          <a:p>
            <a:pPr marL="285750" indent="-273050"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All information within this template is what the PDC uses to conduct a controller/evaluator training</a:t>
            </a:r>
          </a:p>
          <a:p>
            <a:pPr marL="285750" indent="-273050"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Anything </a:t>
            </a:r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 [ ] should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be made specific to your hospital</a:t>
            </a:r>
          </a:p>
          <a:p>
            <a:pPr marL="285750" indent="-273050"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The PDC suggests adding in pictures where it is appropriate</a:t>
            </a:r>
          </a:p>
          <a:p>
            <a:pPr marL="12700" indent="0">
              <a:spcBef>
                <a:spcPts val="1000"/>
              </a:spcBef>
              <a:buClr>
                <a:srgbClr val="273777"/>
              </a:buClr>
              <a:buNone/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This template is for a Tabletop, Drill and Full-Scale Exercise</a:t>
            </a:r>
          </a:p>
          <a:p>
            <a:pPr marL="285750" indent="-273050"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Use the section that you need and delete the others (slides 6-27).</a:t>
            </a:r>
          </a:p>
          <a:p>
            <a:pPr marL="285750" indent="-273050">
              <a:spcBef>
                <a:spcPts val="400"/>
              </a:spcBef>
              <a:buClr>
                <a:srgbClr val="273777"/>
              </a:buClr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Delete slide 29 unless you are doing a drill or full-scale exercise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38835" y="1729938"/>
            <a:ext cx="10753165" cy="0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8" y="386313"/>
            <a:ext cx="1766608" cy="1773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05C532-D1CA-9D4F-A0AC-036296C03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141" y="5734051"/>
            <a:ext cx="875099" cy="875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646FB-44EF-B042-B170-2EF1EBF05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39" y="5980272"/>
            <a:ext cx="1019095" cy="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4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Drill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35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[Name of Exercise] Drill Overview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295301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Length: [put in how long the exercise will be (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hrs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)]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Scenario: [write your brief scenario here]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Goal(s): [write your overall goal(s) here]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Locations Involved: [put in locations here]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8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[What your Exercise is] Drill Objectives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295301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[Bullet here what your objectives for the exercise are]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Planning Team Composition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295301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[Bullet here who your planning team was (titles and departments]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Drill Players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295301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[Bullet here what departments are taking part in the exercise]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5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Scenario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295301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[Insert scenario in its entirely here]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Drill Design Assumptions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295301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Conducted in a “no-fault” environment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Not designed as a “no notice” exercise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[Communications should occur in real-time using standard equipment and systems]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4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Areas of Exercise Play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295301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[List here where the exercise will take place]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Full-Scale Exercise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01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621792"/>
            <a:ext cx="8079531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[Name of Exercise] Full-Scale Exercise Overview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2487168"/>
            <a:ext cx="8820236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Length: [put in how long the exercise will be (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hrs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)]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Scenario: [write your brief scenario here]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Goal(s): [write your overall goal(s) here]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Locations Involved: [put in locations here]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0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03553" y="5074920"/>
            <a:ext cx="10113264" cy="822960"/>
          </a:xfrm>
        </p:spPr>
        <p:txBody>
          <a:bodyPr/>
          <a:lstStyle/>
          <a:p>
            <a:pPr algn="r"/>
            <a:r>
              <a:rPr lang="en-US" sz="3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Controller/Evaluator Training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2123" y="5907023"/>
            <a:ext cx="10113264" cy="594360"/>
          </a:xfrm>
        </p:spPr>
        <p:txBody>
          <a:bodyPr>
            <a:normAutofit/>
          </a:bodyPr>
          <a:lstStyle/>
          <a:p>
            <a:pPr algn="r"/>
            <a:r>
              <a:rPr lang="en-US" sz="2200" dirty="0">
                <a:solidFill>
                  <a:srgbClr val="233375"/>
                </a:solidFill>
                <a:latin typeface="Calibri Light" charset="0"/>
                <a:ea typeface="Calibri Light" charset="0"/>
                <a:cs typeface="Calibri Light" charset="0"/>
              </a:rPr>
              <a:t>[Place Date Here]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023890"/>
            <a:ext cx="12192000" cy="2317174"/>
          </a:xfrm>
          <a:prstGeom prst="rect">
            <a:avLst/>
          </a:prstGeom>
          <a:noFill/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[Place Institution’s Name Here]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3400" b="1" dirty="0">
                <a:latin typeface="Calibri" charset="0"/>
                <a:ea typeface="Calibri" charset="0"/>
                <a:cs typeface="Calibri" charset="0"/>
              </a:rPr>
              <a:t>[Exercise Name Type of Exercise]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53067" y="2551176"/>
            <a:ext cx="9753600" cy="0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5110"/>
            <a:ext cx="1930159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4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621792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[What your Exercise is] Full-Scale Exercise Objectives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2487168"/>
            <a:ext cx="8295301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[Bullet here what your objectives for the exercise are]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36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Planning Team Composition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645922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[Bullet here who your planning team was (titles and departments)]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9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Full-Scale Exercise Players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645922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[Bullet here what departments are taking part in the exercise]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1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Scenario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645922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[Insert scenario in its entirely here]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2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Full-Scale Exercise Design Assumptions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645922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Conducted in a “no-fault” environment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Not designed as a “no notice” exercise</a:t>
            </a:r>
          </a:p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Communications should occur in real-time using standard equipment and systems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0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Full-Scale Exercise Artificialities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9183804" cy="4602456"/>
          </a:xfrm>
        </p:spPr>
        <p:txBody>
          <a:bodyPr>
            <a:normAutofit fontScale="92500" lnSpcReduction="20000"/>
          </a:bodyPr>
          <a:lstStyle/>
          <a:p>
            <a:pPr marL="200025" lvl="1" indent="-200025">
              <a:lnSpc>
                <a:spcPct val="120000"/>
              </a:lnSpc>
              <a:spcBef>
                <a:spcPts val="4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Exercise play will not involve live pattern care</a:t>
            </a:r>
          </a:p>
          <a:p>
            <a:pPr marL="200025" lvl="0" indent="-200025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[Exercise communication/coordination will be limited to participating exercise locations]</a:t>
            </a:r>
          </a:p>
          <a:p>
            <a:pPr marL="200025" lvl="0" indent="-200025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[Only institution's name existing communications equipment will be available to player]s</a:t>
            </a:r>
          </a:p>
          <a:p>
            <a:pPr marL="200025" lvl="0" indent="-200025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[Institution's name may need to balance exercise play with real-world emergencies - real-world emergencies will take priority]</a:t>
            </a:r>
          </a:p>
          <a:p>
            <a:pPr marL="200025" lvl="0" indent="-200025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[All communications/activities from external entities will be 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notionalized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]</a:t>
            </a:r>
          </a:p>
          <a:p>
            <a:pPr marL="200025" lvl="0" indent="-200025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[Type of patients will be 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notionalized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by using life-sized mannequins] </a:t>
            </a:r>
          </a:p>
          <a:p>
            <a:pPr marL="200025" lvl="0" indent="-200025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7377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[Time jumps in the scenario may occur and will be conveyed to players by controllers]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0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Main Events and Sequence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8645922" cy="3690670"/>
          </a:xfrm>
        </p:spPr>
        <p:txBody>
          <a:bodyPr/>
          <a:lstStyle/>
          <a:p>
            <a:pPr lvl="1">
              <a:spcBef>
                <a:spcPts val="800"/>
              </a:spcBef>
              <a:buClr>
                <a:srgbClr val="273777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[Put in here the main events that you expect to happen in this exercise]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26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116000"/>
              </p:ext>
            </p:extLst>
          </p:nvPr>
        </p:nvGraphicFramePr>
        <p:xfrm>
          <a:off x="1559858" y="2061415"/>
          <a:ext cx="9622398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charset="0"/>
                          <a:ea typeface="Calibri" charset="0"/>
                          <a:cs typeface="Calibri" charset="0"/>
                        </a:rPr>
                        <a:t>Assigned</a:t>
                      </a:r>
                      <a:r>
                        <a:rPr lang="en-US" b="1" i="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Response Function</a:t>
                      </a:r>
                      <a:endParaRPr lang="en-US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273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charset="0"/>
                          <a:ea typeface="Calibri" charset="0"/>
                          <a:cs typeface="Calibri" charset="0"/>
                        </a:rPr>
                        <a:t>Physical Location</a:t>
                      </a:r>
                    </a:p>
                  </a:txBody>
                  <a:tcPr>
                    <a:solidFill>
                      <a:srgbClr val="273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[Hospital Command Center]</a:t>
                      </a: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[Conference</a:t>
                      </a: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Room X]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ACD7C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7" y="5878280"/>
            <a:ext cx="918344" cy="7129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Areas of Exercise Play</a:t>
            </a:r>
          </a:p>
        </p:txBody>
      </p:sp>
    </p:spTree>
    <p:extLst>
      <p:ext uri="{BB962C8B-B14F-4D97-AF65-F5344CB8AC3E}">
        <p14:creationId xmlns:p14="http://schemas.microsoft.com/office/powerpoint/2010/main" val="575627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3470835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/>
          <p:cNvSpPr txBox="1">
            <a:spLocks/>
          </p:cNvSpPr>
          <p:nvPr/>
        </p:nvSpPr>
        <p:spPr>
          <a:xfrm>
            <a:off x="3290317" y="1443483"/>
            <a:ext cx="7110983" cy="1798751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Controller/Evaluator Strategies &amp; Materials</a:t>
            </a:r>
          </a:p>
        </p:txBody>
      </p:sp>
    </p:spTree>
    <p:extLst>
      <p:ext uri="{BB962C8B-B14F-4D97-AF65-F5344CB8AC3E}">
        <p14:creationId xmlns:p14="http://schemas.microsoft.com/office/powerpoint/2010/main" val="1978641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Master Scenario Events List (MSEL)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2" y="1935196"/>
            <a:ext cx="8980734" cy="4770404"/>
          </a:xfrm>
        </p:spPr>
        <p:txBody>
          <a:bodyPr>
            <a:normAutofit/>
          </a:bodyPr>
          <a:lstStyle/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Chronological listing of scripted events that generate activity in specific functional areas in support of exercise objectives</a:t>
            </a:r>
          </a:p>
          <a:p>
            <a:pPr lvl="1">
              <a:buClr>
                <a:srgbClr val="273777"/>
              </a:buClr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Contains injects  which are scenario events that prompt players to implement the plans that the exercise is designed to test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Contextual Injects</a:t>
            </a:r>
          </a:p>
          <a:p>
            <a:pPr lvl="3">
              <a:buClr>
                <a:srgbClr val="273777"/>
              </a:buClr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Controller to player</a:t>
            </a:r>
          </a:p>
          <a:p>
            <a:pPr lvl="3">
              <a:buClr>
                <a:srgbClr val="273777"/>
              </a:buClr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Build contemporary operating environment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Contingency Injects</a:t>
            </a:r>
          </a:p>
          <a:p>
            <a:pPr lvl="3">
              <a:buClr>
                <a:srgbClr val="273777"/>
              </a:buClr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Controller to player</a:t>
            </a:r>
          </a:p>
          <a:p>
            <a:pPr lvl="3">
              <a:buClr>
                <a:srgbClr val="273777"/>
              </a:buClr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Events communicated to players if they do not occur</a:t>
            </a:r>
          </a:p>
          <a:p>
            <a:pPr lvl="3">
              <a:buClr>
                <a:srgbClr val="273777"/>
              </a:buClr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Necessary for play to continue and reach exercise objectives</a:t>
            </a:r>
          </a:p>
          <a:p>
            <a:pPr lvl="1">
              <a:buClr>
                <a:srgbClr val="273777"/>
              </a:buClr>
            </a:pP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1" y="1393750"/>
            <a:ext cx="2352001" cy="17438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58" y="1395561"/>
            <a:ext cx="2352001" cy="17438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58" y="4266569"/>
            <a:ext cx="2352001" cy="17438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0" y="4266569"/>
            <a:ext cx="2352001" cy="1743896"/>
          </a:xfrm>
          <a:prstGeom prst="rect">
            <a:avLst/>
          </a:prstGeom>
        </p:spPr>
      </p:pic>
      <p:sp>
        <p:nvSpPr>
          <p:cNvPr id="31" name="Title 12"/>
          <p:cNvSpPr>
            <a:spLocks noGrp="1"/>
          </p:cNvSpPr>
          <p:nvPr>
            <p:ph type="title"/>
          </p:nvPr>
        </p:nvSpPr>
        <p:spPr>
          <a:xfrm>
            <a:off x="376283" y="777239"/>
            <a:ext cx="2739676" cy="2286000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</p:txBody>
      </p:sp>
      <p:grpSp>
        <p:nvGrpSpPr>
          <p:cNvPr id="32" name="Group 31" descr="Titled Picture Bocks"/>
          <p:cNvGrpSpPr/>
          <p:nvPr/>
        </p:nvGrpSpPr>
        <p:grpSpPr>
          <a:xfrm>
            <a:off x="3519041" y="777238"/>
            <a:ext cx="8159083" cy="4805777"/>
            <a:chOff x="3392523" y="628035"/>
            <a:chExt cx="8159083" cy="4805777"/>
          </a:xfrm>
        </p:grpSpPr>
        <p:sp>
          <p:nvSpPr>
            <p:cNvPr id="33" name="Freeform 32"/>
            <p:cNvSpPr/>
            <p:nvPr/>
          </p:nvSpPr>
          <p:spPr>
            <a:xfrm>
              <a:off x="5985046" y="1377537"/>
              <a:ext cx="1269998" cy="1167636"/>
            </a:xfrm>
            <a:custGeom>
              <a:avLst/>
              <a:gdLst>
                <a:gd name="connsiteX0" fmla="*/ 0 w 1121861"/>
                <a:gd name="connsiteY0" fmla="*/ 112186 h 1167636"/>
                <a:gd name="connsiteX1" fmla="*/ 32859 w 1121861"/>
                <a:gd name="connsiteY1" fmla="*/ 32859 h 1167636"/>
                <a:gd name="connsiteX2" fmla="*/ 112187 w 1121861"/>
                <a:gd name="connsiteY2" fmla="*/ 1 h 1167636"/>
                <a:gd name="connsiteX3" fmla="*/ 1009675 w 1121861"/>
                <a:gd name="connsiteY3" fmla="*/ 0 h 1167636"/>
                <a:gd name="connsiteX4" fmla="*/ 1089002 w 1121861"/>
                <a:gd name="connsiteY4" fmla="*/ 32859 h 1167636"/>
                <a:gd name="connsiteX5" fmla="*/ 1121860 w 1121861"/>
                <a:gd name="connsiteY5" fmla="*/ 112187 h 1167636"/>
                <a:gd name="connsiteX6" fmla="*/ 1121861 w 1121861"/>
                <a:gd name="connsiteY6" fmla="*/ 1055450 h 1167636"/>
                <a:gd name="connsiteX7" fmla="*/ 1089002 w 1121861"/>
                <a:gd name="connsiteY7" fmla="*/ 1134778 h 1167636"/>
                <a:gd name="connsiteX8" fmla="*/ 1009674 w 1121861"/>
                <a:gd name="connsiteY8" fmla="*/ 1167636 h 1167636"/>
                <a:gd name="connsiteX9" fmla="*/ 112186 w 1121861"/>
                <a:gd name="connsiteY9" fmla="*/ 1167636 h 1167636"/>
                <a:gd name="connsiteX10" fmla="*/ 32859 w 1121861"/>
                <a:gd name="connsiteY10" fmla="*/ 1134777 h 1167636"/>
                <a:gd name="connsiteX11" fmla="*/ 1 w 1121861"/>
                <a:gd name="connsiteY11" fmla="*/ 1055449 h 1167636"/>
                <a:gd name="connsiteX12" fmla="*/ 0 w 1121861"/>
                <a:gd name="connsiteY12" fmla="*/ 112186 h 11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861" h="1167636">
                  <a:moveTo>
                    <a:pt x="0" y="112186"/>
                  </a:moveTo>
                  <a:cubicBezTo>
                    <a:pt x="0" y="82432"/>
                    <a:pt x="11820" y="53897"/>
                    <a:pt x="32859" y="32859"/>
                  </a:cubicBezTo>
                  <a:cubicBezTo>
                    <a:pt x="53898" y="11820"/>
                    <a:pt x="82433" y="1"/>
                    <a:pt x="112187" y="1"/>
                  </a:cubicBezTo>
                  <a:lnTo>
                    <a:pt x="1009675" y="0"/>
                  </a:lnTo>
                  <a:cubicBezTo>
                    <a:pt x="1039429" y="0"/>
                    <a:pt x="1067964" y="11820"/>
                    <a:pt x="1089002" y="32859"/>
                  </a:cubicBezTo>
                  <a:cubicBezTo>
                    <a:pt x="1110041" y="53898"/>
                    <a:pt x="1121860" y="82433"/>
                    <a:pt x="1121860" y="112187"/>
                  </a:cubicBezTo>
                  <a:cubicBezTo>
                    <a:pt x="1121860" y="426608"/>
                    <a:pt x="1121861" y="741029"/>
                    <a:pt x="1121861" y="1055450"/>
                  </a:cubicBezTo>
                  <a:cubicBezTo>
                    <a:pt x="1121861" y="1085204"/>
                    <a:pt x="1110041" y="1113739"/>
                    <a:pt x="1089002" y="1134778"/>
                  </a:cubicBezTo>
                  <a:cubicBezTo>
                    <a:pt x="1067963" y="1155817"/>
                    <a:pt x="1039428" y="1167637"/>
                    <a:pt x="1009674" y="1167636"/>
                  </a:cubicBezTo>
                  <a:lnTo>
                    <a:pt x="112186" y="1167636"/>
                  </a:lnTo>
                  <a:cubicBezTo>
                    <a:pt x="82432" y="1167636"/>
                    <a:pt x="53897" y="1155816"/>
                    <a:pt x="32859" y="1134777"/>
                  </a:cubicBezTo>
                  <a:cubicBezTo>
                    <a:pt x="11820" y="1113738"/>
                    <a:pt x="1" y="1085203"/>
                    <a:pt x="1" y="1055449"/>
                  </a:cubicBezTo>
                  <a:cubicBezTo>
                    <a:pt x="1" y="741028"/>
                    <a:pt x="0" y="426607"/>
                    <a:pt x="0" y="112186"/>
                  </a:cubicBezTo>
                  <a:close/>
                </a:path>
              </a:pathLst>
            </a:custGeom>
            <a:solidFill>
              <a:srgbClr val="ACD7C2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198" tIns="86198" rIns="86198" bIns="86198" numCol="1" spcCol="1270" anchor="ctr" anchorCtr="0">
              <a:noAutofit/>
            </a:bodyPr>
            <a:lstStyle/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kern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Agenda</a:t>
              </a:r>
            </a:p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Introduction</a:t>
              </a:r>
              <a:endParaRPr lang="en-US" sz="120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92523" y="628035"/>
              <a:ext cx="2735868" cy="60069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1-Welcome &amp; </a:t>
              </a:r>
              <a:b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Introductions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847039" y="628035"/>
              <a:ext cx="2655859" cy="600691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3-Controller/Evaluator </a:t>
              </a:r>
              <a:b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Strategy &amp; Materials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952652" y="4266176"/>
              <a:ext cx="1269998" cy="1167636"/>
            </a:xfrm>
            <a:custGeom>
              <a:avLst/>
              <a:gdLst>
                <a:gd name="connsiteX0" fmla="*/ 0 w 1121861"/>
                <a:gd name="connsiteY0" fmla="*/ 112186 h 1167636"/>
                <a:gd name="connsiteX1" fmla="*/ 32859 w 1121861"/>
                <a:gd name="connsiteY1" fmla="*/ 32859 h 1167636"/>
                <a:gd name="connsiteX2" fmla="*/ 112187 w 1121861"/>
                <a:gd name="connsiteY2" fmla="*/ 1 h 1167636"/>
                <a:gd name="connsiteX3" fmla="*/ 1009675 w 1121861"/>
                <a:gd name="connsiteY3" fmla="*/ 0 h 1167636"/>
                <a:gd name="connsiteX4" fmla="*/ 1089002 w 1121861"/>
                <a:gd name="connsiteY4" fmla="*/ 32859 h 1167636"/>
                <a:gd name="connsiteX5" fmla="*/ 1121860 w 1121861"/>
                <a:gd name="connsiteY5" fmla="*/ 112187 h 1167636"/>
                <a:gd name="connsiteX6" fmla="*/ 1121861 w 1121861"/>
                <a:gd name="connsiteY6" fmla="*/ 1055450 h 1167636"/>
                <a:gd name="connsiteX7" fmla="*/ 1089002 w 1121861"/>
                <a:gd name="connsiteY7" fmla="*/ 1134778 h 1167636"/>
                <a:gd name="connsiteX8" fmla="*/ 1009674 w 1121861"/>
                <a:gd name="connsiteY8" fmla="*/ 1167636 h 1167636"/>
                <a:gd name="connsiteX9" fmla="*/ 112186 w 1121861"/>
                <a:gd name="connsiteY9" fmla="*/ 1167636 h 1167636"/>
                <a:gd name="connsiteX10" fmla="*/ 32859 w 1121861"/>
                <a:gd name="connsiteY10" fmla="*/ 1134777 h 1167636"/>
                <a:gd name="connsiteX11" fmla="*/ 1 w 1121861"/>
                <a:gd name="connsiteY11" fmla="*/ 1055449 h 1167636"/>
                <a:gd name="connsiteX12" fmla="*/ 0 w 1121861"/>
                <a:gd name="connsiteY12" fmla="*/ 112186 h 11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861" h="1167636">
                  <a:moveTo>
                    <a:pt x="0" y="112186"/>
                  </a:moveTo>
                  <a:cubicBezTo>
                    <a:pt x="0" y="82432"/>
                    <a:pt x="11820" y="53897"/>
                    <a:pt x="32859" y="32859"/>
                  </a:cubicBezTo>
                  <a:cubicBezTo>
                    <a:pt x="53898" y="11820"/>
                    <a:pt x="82433" y="1"/>
                    <a:pt x="112187" y="1"/>
                  </a:cubicBezTo>
                  <a:lnTo>
                    <a:pt x="1009675" y="0"/>
                  </a:lnTo>
                  <a:cubicBezTo>
                    <a:pt x="1039429" y="0"/>
                    <a:pt x="1067964" y="11820"/>
                    <a:pt x="1089002" y="32859"/>
                  </a:cubicBezTo>
                  <a:cubicBezTo>
                    <a:pt x="1110041" y="53898"/>
                    <a:pt x="1121860" y="82433"/>
                    <a:pt x="1121860" y="112187"/>
                  </a:cubicBezTo>
                  <a:cubicBezTo>
                    <a:pt x="1121860" y="426608"/>
                    <a:pt x="1121861" y="741029"/>
                    <a:pt x="1121861" y="1055450"/>
                  </a:cubicBezTo>
                  <a:cubicBezTo>
                    <a:pt x="1121861" y="1085204"/>
                    <a:pt x="1110041" y="1113739"/>
                    <a:pt x="1089002" y="1134778"/>
                  </a:cubicBezTo>
                  <a:cubicBezTo>
                    <a:pt x="1067963" y="1155817"/>
                    <a:pt x="1039428" y="1167637"/>
                    <a:pt x="1009674" y="1167636"/>
                  </a:cubicBezTo>
                  <a:lnTo>
                    <a:pt x="112186" y="1167636"/>
                  </a:lnTo>
                  <a:cubicBezTo>
                    <a:pt x="82432" y="1167636"/>
                    <a:pt x="53897" y="1155816"/>
                    <a:pt x="32859" y="1134777"/>
                  </a:cubicBezTo>
                  <a:cubicBezTo>
                    <a:pt x="11820" y="1113738"/>
                    <a:pt x="1" y="1085203"/>
                    <a:pt x="1" y="1055449"/>
                  </a:cubicBezTo>
                  <a:cubicBezTo>
                    <a:pt x="1" y="741028"/>
                    <a:pt x="0" y="426607"/>
                    <a:pt x="0" y="112186"/>
                  </a:cubicBezTo>
                  <a:close/>
                </a:path>
              </a:pathLst>
            </a:custGeom>
            <a:solidFill>
              <a:srgbClr val="ACD7C2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198" tIns="86198" rIns="86198" bIns="86198" numCol="1" spcCol="1270" anchor="ctr" anchorCtr="0">
              <a:noAutofit/>
            </a:bodyPr>
            <a:lstStyle/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Overview</a:t>
              </a:r>
            </a:p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Scenario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392523" y="3542264"/>
              <a:ext cx="2735866" cy="578854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2-[Type of Exercise]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0429745" y="4266176"/>
              <a:ext cx="1121861" cy="1167636"/>
            </a:xfrm>
            <a:custGeom>
              <a:avLst/>
              <a:gdLst>
                <a:gd name="connsiteX0" fmla="*/ 0 w 1121861"/>
                <a:gd name="connsiteY0" fmla="*/ 112186 h 1167636"/>
                <a:gd name="connsiteX1" fmla="*/ 32859 w 1121861"/>
                <a:gd name="connsiteY1" fmla="*/ 32859 h 1167636"/>
                <a:gd name="connsiteX2" fmla="*/ 112187 w 1121861"/>
                <a:gd name="connsiteY2" fmla="*/ 1 h 1167636"/>
                <a:gd name="connsiteX3" fmla="*/ 1009675 w 1121861"/>
                <a:gd name="connsiteY3" fmla="*/ 0 h 1167636"/>
                <a:gd name="connsiteX4" fmla="*/ 1089002 w 1121861"/>
                <a:gd name="connsiteY4" fmla="*/ 32859 h 1167636"/>
                <a:gd name="connsiteX5" fmla="*/ 1121860 w 1121861"/>
                <a:gd name="connsiteY5" fmla="*/ 112187 h 1167636"/>
                <a:gd name="connsiteX6" fmla="*/ 1121861 w 1121861"/>
                <a:gd name="connsiteY6" fmla="*/ 1055450 h 1167636"/>
                <a:gd name="connsiteX7" fmla="*/ 1089002 w 1121861"/>
                <a:gd name="connsiteY7" fmla="*/ 1134778 h 1167636"/>
                <a:gd name="connsiteX8" fmla="*/ 1009674 w 1121861"/>
                <a:gd name="connsiteY8" fmla="*/ 1167636 h 1167636"/>
                <a:gd name="connsiteX9" fmla="*/ 112186 w 1121861"/>
                <a:gd name="connsiteY9" fmla="*/ 1167636 h 1167636"/>
                <a:gd name="connsiteX10" fmla="*/ 32859 w 1121861"/>
                <a:gd name="connsiteY10" fmla="*/ 1134777 h 1167636"/>
                <a:gd name="connsiteX11" fmla="*/ 1 w 1121861"/>
                <a:gd name="connsiteY11" fmla="*/ 1055449 h 1167636"/>
                <a:gd name="connsiteX12" fmla="*/ 0 w 1121861"/>
                <a:gd name="connsiteY12" fmla="*/ 112186 h 11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861" h="1167636">
                  <a:moveTo>
                    <a:pt x="0" y="112186"/>
                  </a:moveTo>
                  <a:cubicBezTo>
                    <a:pt x="0" y="82432"/>
                    <a:pt x="11820" y="53897"/>
                    <a:pt x="32859" y="32859"/>
                  </a:cubicBezTo>
                  <a:cubicBezTo>
                    <a:pt x="53898" y="11820"/>
                    <a:pt x="82433" y="1"/>
                    <a:pt x="112187" y="1"/>
                  </a:cubicBezTo>
                  <a:lnTo>
                    <a:pt x="1009675" y="0"/>
                  </a:lnTo>
                  <a:cubicBezTo>
                    <a:pt x="1039429" y="0"/>
                    <a:pt x="1067964" y="11820"/>
                    <a:pt x="1089002" y="32859"/>
                  </a:cubicBezTo>
                  <a:cubicBezTo>
                    <a:pt x="1110041" y="53898"/>
                    <a:pt x="1121860" y="82433"/>
                    <a:pt x="1121860" y="112187"/>
                  </a:cubicBezTo>
                  <a:cubicBezTo>
                    <a:pt x="1121860" y="426608"/>
                    <a:pt x="1121861" y="741029"/>
                    <a:pt x="1121861" y="1055450"/>
                  </a:cubicBezTo>
                  <a:cubicBezTo>
                    <a:pt x="1121861" y="1085204"/>
                    <a:pt x="1110041" y="1113739"/>
                    <a:pt x="1089002" y="1134778"/>
                  </a:cubicBezTo>
                  <a:cubicBezTo>
                    <a:pt x="1067963" y="1155817"/>
                    <a:pt x="1039428" y="1167637"/>
                    <a:pt x="1009674" y="1167636"/>
                  </a:cubicBezTo>
                  <a:lnTo>
                    <a:pt x="112186" y="1167636"/>
                  </a:lnTo>
                  <a:cubicBezTo>
                    <a:pt x="82432" y="1167636"/>
                    <a:pt x="53897" y="1155816"/>
                    <a:pt x="32859" y="1134777"/>
                  </a:cubicBezTo>
                  <a:cubicBezTo>
                    <a:pt x="11820" y="1113738"/>
                    <a:pt x="1" y="1085203"/>
                    <a:pt x="1" y="1055449"/>
                  </a:cubicBezTo>
                  <a:cubicBezTo>
                    <a:pt x="1" y="741028"/>
                    <a:pt x="0" y="426607"/>
                    <a:pt x="0" y="112186"/>
                  </a:cubicBezTo>
                  <a:close/>
                </a:path>
              </a:pathLst>
            </a:custGeom>
            <a:solidFill>
              <a:srgbClr val="ACD7C2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198" tIns="86198" rIns="86198" bIns="86198" numCol="1" spcCol="1270" anchor="ctr" anchorCtr="0">
              <a:noAutofit/>
            </a:bodyPr>
            <a:lstStyle/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Date &amp; time of exercise</a:t>
              </a:r>
            </a:p>
            <a:p>
              <a:pPr marL="171450" lvl="1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AAR Meeting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847040" y="3542264"/>
              <a:ext cx="2655858" cy="57510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[Type of Exercise] </a:t>
              </a:r>
              <a:b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Date &amp; Logistics</a:t>
              </a:r>
            </a:p>
          </p:txBody>
        </p:sp>
      </p:grpSp>
      <p:sp>
        <p:nvSpPr>
          <p:cNvPr id="41" name="Freeform 40"/>
          <p:cNvSpPr/>
          <p:nvPr/>
        </p:nvSpPr>
        <p:spPr>
          <a:xfrm>
            <a:off x="10556263" y="1526740"/>
            <a:ext cx="1121861" cy="1167636"/>
          </a:xfrm>
          <a:custGeom>
            <a:avLst/>
            <a:gdLst>
              <a:gd name="connsiteX0" fmla="*/ 0 w 1121861"/>
              <a:gd name="connsiteY0" fmla="*/ 112186 h 1167636"/>
              <a:gd name="connsiteX1" fmla="*/ 32859 w 1121861"/>
              <a:gd name="connsiteY1" fmla="*/ 32859 h 1167636"/>
              <a:gd name="connsiteX2" fmla="*/ 112187 w 1121861"/>
              <a:gd name="connsiteY2" fmla="*/ 1 h 1167636"/>
              <a:gd name="connsiteX3" fmla="*/ 1009675 w 1121861"/>
              <a:gd name="connsiteY3" fmla="*/ 0 h 1167636"/>
              <a:gd name="connsiteX4" fmla="*/ 1089002 w 1121861"/>
              <a:gd name="connsiteY4" fmla="*/ 32859 h 1167636"/>
              <a:gd name="connsiteX5" fmla="*/ 1121860 w 1121861"/>
              <a:gd name="connsiteY5" fmla="*/ 112187 h 1167636"/>
              <a:gd name="connsiteX6" fmla="*/ 1121861 w 1121861"/>
              <a:gd name="connsiteY6" fmla="*/ 1055450 h 1167636"/>
              <a:gd name="connsiteX7" fmla="*/ 1089002 w 1121861"/>
              <a:gd name="connsiteY7" fmla="*/ 1134778 h 1167636"/>
              <a:gd name="connsiteX8" fmla="*/ 1009674 w 1121861"/>
              <a:gd name="connsiteY8" fmla="*/ 1167636 h 1167636"/>
              <a:gd name="connsiteX9" fmla="*/ 112186 w 1121861"/>
              <a:gd name="connsiteY9" fmla="*/ 1167636 h 1167636"/>
              <a:gd name="connsiteX10" fmla="*/ 32859 w 1121861"/>
              <a:gd name="connsiteY10" fmla="*/ 1134777 h 1167636"/>
              <a:gd name="connsiteX11" fmla="*/ 1 w 1121861"/>
              <a:gd name="connsiteY11" fmla="*/ 1055449 h 1167636"/>
              <a:gd name="connsiteX12" fmla="*/ 0 w 1121861"/>
              <a:gd name="connsiteY12" fmla="*/ 112186 h 11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1861" h="1167636">
                <a:moveTo>
                  <a:pt x="0" y="112186"/>
                </a:moveTo>
                <a:cubicBezTo>
                  <a:pt x="0" y="82432"/>
                  <a:pt x="11820" y="53897"/>
                  <a:pt x="32859" y="32859"/>
                </a:cubicBezTo>
                <a:cubicBezTo>
                  <a:pt x="53898" y="11820"/>
                  <a:pt x="82433" y="1"/>
                  <a:pt x="112187" y="1"/>
                </a:cubicBezTo>
                <a:lnTo>
                  <a:pt x="1009675" y="0"/>
                </a:lnTo>
                <a:cubicBezTo>
                  <a:pt x="1039429" y="0"/>
                  <a:pt x="1067964" y="11820"/>
                  <a:pt x="1089002" y="32859"/>
                </a:cubicBezTo>
                <a:cubicBezTo>
                  <a:pt x="1110041" y="53898"/>
                  <a:pt x="1121860" y="82433"/>
                  <a:pt x="1121860" y="112187"/>
                </a:cubicBezTo>
                <a:cubicBezTo>
                  <a:pt x="1121860" y="426608"/>
                  <a:pt x="1121861" y="741029"/>
                  <a:pt x="1121861" y="1055450"/>
                </a:cubicBezTo>
                <a:cubicBezTo>
                  <a:pt x="1121861" y="1085204"/>
                  <a:pt x="1110041" y="1113739"/>
                  <a:pt x="1089002" y="1134778"/>
                </a:cubicBezTo>
                <a:cubicBezTo>
                  <a:pt x="1067963" y="1155817"/>
                  <a:pt x="1039428" y="1167637"/>
                  <a:pt x="1009674" y="1167636"/>
                </a:cubicBezTo>
                <a:lnTo>
                  <a:pt x="112186" y="1167636"/>
                </a:lnTo>
                <a:cubicBezTo>
                  <a:pt x="82432" y="1167636"/>
                  <a:pt x="53897" y="1155816"/>
                  <a:pt x="32859" y="1134777"/>
                </a:cubicBezTo>
                <a:cubicBezTo>
                  <a:pt x="11820" y="1113738"/>
                  <a:pt x="1" y="1085203"/>
                  <a:pt x="1" y="1055449"/>
                </a:cubicBezTo>
                <a:cubicBezTo>
                  <a:pt x="1" y="741028"/>
                  <a:pt x="0" y="426607"/>
                  <a:pt x="0" y="112186"/>
                </a:cubicBezTo>
                <a:close/>
              </a:path>
            </a:pathLst>
          </a:custGeom>
          <a:solidFill>
            <a:srgbClr val="ACD7C2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86198" tIns="86198" rIns="86198" bIns="86198" numCol="1" spcCol="1270" anchor="ctr" anchorCtr="0">
            <a:noAutofit/>
          </a:bodyPr>
          <a:lstStyle/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[MSEL (Drill &amp; FSE only)]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Exercise Evaluation Guide (EEG)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1" y="3458933"/>
            <a:ext cx="1930159" cy="14984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36" y="680346"/>
            <a:ext cx="844164" cy="8474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96" y="680346"/>
            <a:ext cx="844164" cy="8474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36" y="3563916"/>
            <a:ext cx="844164" cy="8474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96" y="3563916"/>
            <a:ext cx="844164" cy="8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52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Exercise Evaluation Guide (EEG)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2" y="1935196"/>
            <a:ext cx="8980734" cy="4770404"/>
          </a:xfrm>
        </p:spPr>
        <p:txBody>
          <a:bodyPr>
            <a:normAutofit/>
          </a:bodyPr>
          <a:lstStyle/>
          <a:p>
            <a:pPr lvl="1">
              <a:buClr>
                <a:srgbClr val="273777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Exercise Evaluation Guides (EEGs) are structured to capture information specifically related to the evaluation requirements developed by the Exercise Planning Team.  </a:t>
            </a:r>
          </a:p>
          <a:p>
            <a:pPr marL="201168" lvl="1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following evaluation requirements are documented in each EEG: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Core capabilities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Capability targets</a:t>
            </a:r>
          </a:p>
          <a:p>
            <a:pPr lvl="2">
              <a:buClr>
                <a:srgbClr val="273777"/>
              </a:buClr>
            </a:pPr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Critical tasks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90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3470835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/>
          <p:cNvSpPr txBox="1">
            <a:spLocks/>
          </p:cNvSpPr>
          <p:nvPr/>
        </p:nvSpPr>
        <p:spPr>
          <a:xfrm>
            <a:off x="3290317" y="1443483"/>
            <a:ext cx="7110983" cy="1798751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[Type of Exercise] Schedule &amp; Logistics</a:t>
            </a:r>
          </a:p>
        </p:txBody>
      </p:sp>
    </p:spTree>
    <p:extLst>
      <p:ext uri="{BB962C8B-B14F-4D97-AF65-F5344CB8AC3E}">
        <p14:creationId xmlns:p14="http://schemas.microsoft.com/office/powerpoint/2010/main" val="1667213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[Type of Exercise] Schedule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2" y="1935196"/>
            <a:ext cx="8980734" cy="4770404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273777"/>
              </a:buClr>
              <a:buNone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Full Scale Exercise</a:t>
            </a:r>
          </a:p>
          <a:p>
            <a:pPr marL="201168" lvl="1" indent="0">
              <a:buClr>
                <a:srgbClr val="273777"/>
              </a:buClr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Date</a:t>
            </a:r>
          </a:p>
          <a:p>
            <a:pPr marL="201168" lvl="1" indent="0">
              <a:buClr>
                <a:srgbClr val="273777"/>
              </a:buClr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Time</a:t>
            </a:r>
          </a:p>
          <a:p>
            <a:pPr marL="201168" lvl="1" indent="0">
              <a:buClr>
                <a:srgbClr val="273777"/>
              </a:buClr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Location</a:t>
            </a:r>
          </a:p>
          <a:p>
            <a:pPr marL="201168" lvl="1" indent="0"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After Action Meeting</a:t>
            </a:r>
          </a:p>
          <a:p>
            <a:pPr marL="201168" lvl="1" indent="0">
              <a:buClr>
                <a:srgbClr val="273777"/>
              </a:buClr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Date</a:t>
            </a:r>
          </a:p>
          <a:p>
            <a:pPr marL="201168" lvl="1" indent="0">
              <a:buClr>
                <a:srgbClr val="273777"/>
              </a:buClr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Time</a:t>
            </a:r>
          </a:p>
          <a:p>
            <a:pPr marL="201168" lvl="1" indent="0">
              <a:buClr>
                <a:srgbClr val="273777"/>
              </a:buClr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Location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0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4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29184" y="1541561"/>
            <a:ext cx="11504228" cy="8229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Thank You for Participating!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681602" y="2898628"/>
            <a:ext cx="414328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ACD7C2"/>
                </a:solidFill>
                <a:latin typeface="Calibri" charset="0"/>
                <a:ea typeface="Calibri" charset="0"/>
                <a:cs typeface="Calibri" charset="0"/>
              </a:rPr>
              <a:t>[Insert names of exercise facilitators/directors]</a:t>
            </a:r>
            <a:endParaRPr lang="en-US" b="1" u="sng" dirty="0">
              <a:solidFill>
                <a:srgbClr val="ACD7C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40540" y="2898628"/>
            <a:ext cx="3863465" cy="16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ACD7C2"/>
                </a:solidFill>
                <a:latin typeface="Calibri" charset="0"/>
                <a:ea typeface="Calibri" charset="0"/>
                <a:cs typeface="Calibri" charset="0"/>
              </a:rPr>
              <a:t>[Insert names of exercise facilitators/directors]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1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Introductions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73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9568927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7886"/>
            <a:ext cx="7787301" cy="4023360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Please tell us:</a:t>
            </a:r>
          </a:p>
          <a:p>
            <a:pPr lvl="1">
              <a:spcBef>
                <a:spcPts val="1200"/>
              </a:spcBef>
              <a:spcAft>
                <a:spcPts val="200"/>
              </a:spcAft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Your name</a:t>
            </a:r>
          </a:p>
          <a:p>
            <a:pPr lvl="1">
              <a:spcBef>
                <a:spcPts val="1200"/>
              </a:spcBef>
              <a:spcAft>
                <a:spcPts val="200"/>
              </a:spcAft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Your institution or agency</a:t>
            </a:r>
          </a:p>
          <a:p>
            <a:pPr lvl="1">
              <a:spcBef>
                <a:spcPts val="1200"/>
              </a:spcBef>
              <a:spcAft>
                <a:spcPts val="200"/>
              </a:spcAft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Your experience (if any) as a controller/evaluator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5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Tabletop Exercise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4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[Name of Exercise] Tabletop Overview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7025301" cy="3690670"/>
          </a:xfrm>
        </p:spPr>
        <p:txBody>
          <a:bodyPr/>
          <a:lstStyle/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Length: [put in how long the exercise will be (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hrs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)]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Scenario: [write your brief scenario here]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Goal(s): [write your overall goal(s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) here]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0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[What your Exercise is] Tabletop Objectives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1" y="1935197"/>
            <a:ext cx="7025301" cy="3690670"/>
          </a:xfrm>
        </p:spPr>
        <p:txBody>
          <a:bodyPr/>
          <a:lstStyle/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[Bullet here what your objectives for the exercise are]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4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Scenario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84832" y="1935197"/>
            <a:ext cx="9694792" cy="4182035"/>
          </a:xfrm>
        </p:spPr>
        <p:txBody>
          <a:bodyPr>
            <a:normAutofit/>
          </a:bodyPr>
          <a:lstStyle/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 [Insert scenario in its entirely here]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605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5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D147"/>
      </a:accent1>
      <a:accent2>
        <a:srgbClr val="002060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1656</TotalTime>
  <Words>933</Words>
  <Application>Microsoft Macintosh PowerPoint</Application>
  <PresentationFormat>Widescreen</PresentationFormat>
  <Paragraphs>159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Retrospect</vt:lpstr>
      <vt:lpstr>How to Use this Template</vt:lpstr>
      <vt:lpstr>Controller/Evaluator Training</vt:lpstr>
      <vt:lpstr>Agenda</vt:lpstr>
      <vt:lpstr>PowerPoint Presentation</vt:lpstr>
      <vt:lpstr>Introduction</vt:lpstr>
      <vt:lpstr>PowerPoint Presentation</vt:lpstr>
      <vt:lpstr>[Name of Exercise] Tabletop Overview</vt:lpstr>
      <vt:lpstr>[What your Exercise is] Tabletop Objectives</vt:lpstr>
      <vt:lpstr>Scenario</vt:lpstr>
      <vt:lpstr>PowerPoint Presentation</vt:lpstr>
      <vt:lpstr>[Name of Exercise] Drill Overview</vt:lpstr>
      <vt:lpstr>[What your Exercise is] Drill Objectives</vt:lpstr>
      <vt:lpstr>Planning Team Composition</vt:lpstr>
      <vt:lpstr>Drill Players</vt:lpstr>
      <vt:lpstr>Scenario</vt:lpstr>
      <vt:lpstr>Drill Design Assumptions</vt:lpstr>
      <vt:lpstr>Areas of Exercise Play</vt:lpstr>
      <vt:lpstr>PowerPoint Presentation</vt:lpstr>
      <vt:lpstr>[Name of Exercise] Full-Scale Exercise Overview</vt:lpstr>
      <vt:lpstr>[What your Exercise is] Full-Scale Exercise Objectives</vt:lpstr>
      <vt:lpstr>Planning Team Composition</vt:lpstr>
      <vt:lpstr>Full-Scale Exercise Players</vt:lpstr>
      <vt:lpstr>Scenario</vt:lpstr>
      <vt:lpstr>Full-Scale Exercise Design Assumptions</vt:lpstr>
      <vt:lpstr>Full-Scale Exercise Artificialities</vt:lpstr>
      <vt:lpstr>Main Events and Sequence</vt:lpstr>
      <vt:lpstr>Areas of Exercise Play</vt:lpstr>
      <vt:lpstr>PowerPoint Presentation</vt:lpstr>
      <vt:lpstr>Master Scenario Events List (MSEL)</vt:lpstr>
      <vt:lpstr>Exercise Evaluation Guide (EEG)</vt:lpstr>
      <vt:lpstr>PowerPoint Presentation</vt:lpstr>
      <vt:lpstr>[Type of Exercise] Schedule</vt:lpstr>
      <vt:lpstr>Questions?</vt:lpstr>
      <vt:lpstr>Thank You for Participating!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Caplan</dc:creator>
  <cp:lastModifiedBy>Wing-Ki Lo</cp:lastModifiedBy>
  <cp:revision>62</cp:revision>
  <dcterms:created xsi:type="dcterms:W3CDTF">2014-09-05T03:15:39Z</dcterms:created>
  <dcterms:modified xsi:type="dcterms:W3CDTF">2018-09-05T18:23:27Z</dcterms:modified>
</cp:coreProperties>
</file>