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2"/>
  </p:notesMasterIdLst>
  <p:handoutMasterIdLst>
    <p:handoutMasterId r:id="rId23"/>
  </p:handoutMasterIdLst>
  <p:sldIdLst>
    <p:sldId id="290" r:id="rId2"/>
    <p:sldId id="263" r:id="rId3"/>
    <p:sldId id="291" r:id="rId4"/>
    <p:sldId id="266" r:id="rId5"/>
    <p:sldId id="292" r:id="rId6"/>
    <p:sldId id="293" r:id="rId7"/>
    <p:sldId id="294" r:id="rId8"/>
    <p:sldId id="271" r:id="rId9"/>
    <p:sldId id="285" r:id="rId10"/>
    <p:sldId id="272" r:id="rId11"/>
    <p:sldId id="276" r:id="rId12"/>
    <p:sldId id="295" r:id="rId13"/>
    <p:sldId id="296" r:id="rId14"/>
    <p:sldId id="297" r:id="rId15"/>
    <p:sldId id="298" r:id="rId16"/>
    <p:sldId id="299" r:id="rId17"/>
    <p:sldId id="300" r:id="rId18"/>
    <p:sldId id="301" r:id="rId19"/>
    <p:sldId id="302"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777"/>
    <a:srgbClr val="CCCCFF"/>
    <a:srgbClr val="CC99FF"/>
    <a:srgbClr val="FFCCFF"/>
    <a:srgbClr val="6699FF"/>
    <a:srgbClr val="34CC63"/>
    <a:srgbClr val="0CC06A"/>
    <a:srgbClr val="FFFFCC"/>
    <a:srgbClr val="E5FBEE"/>
    <a:srgbClr val="7CE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4" autoAdjust="0"/>
    <p:restoredTop sz="94660"/>
  </p:normalViewPr>
  <p:slideViewPr>
    <p:cSldViewPr snapToGrid="0">
      <p:cViewPr varScale="1">
        <p:scale>
          <a:sx n="102" d="100"/>
          <a:sy n="102" d="100"/>
        </p:scale>
        <p:origin x="208" y="1672"/>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5DF68F-0B36-4997-BE74-24ED2FDB090F}" type="datetimeFigureOut">
              <a:rPr lang="en-US" smtClean="0"/>
              <a:t>9/5/18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8366AB-EF78-40B0-AA42-79A0541618DC}" type="slidenum">
              <a:rPr lang="en-US" smtClean="0"/>
              <a:t>‹#›</a:t>
            </a:fld>
            <a:endParaRPr lang="en-US"/>
          </a:p>
        </p:txBody>
      </p:sp>
    </p:spTree>
    <p:extLst>
      <p:ext uri="{BB962C8B-B14F-4D97-AF65-F5344CB8AC3E}">
        <p14:creationId xmlns:p14="http://schemas.microsoft.com/office/powerpoint/2010/main" val="110265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28999-C212-4C31-867B-A921D774258E}" type="datetimeFigureOut">
              <a:rPr lang="en-US" smtClean="0"/>
              <a:t>9/5/18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6B5A9-6620-4E44-BE95-3E044661C77C}" type="slidenum">
              <a:rPr lang="en-US" smtClean="0"/>
              <a:t>‹#›</a:t>
            </a:fld>
            <a:endParaRPr lang="en-US"/>
          </a:p>
        </p:txBody>
      </p:sp>
    </p:spTree>
    <p:extLst>
      <p:ext uri="{BB962C8B-B14F-4D97-AF65-F5344CB8AC3E}">
        <p14:creationId xmlns:p14="http://schemas.microsoft.com/office/powerpoint/2010/main" val="421902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76B5A9-6620-4E44-BE95-3E044661C77C}" type="slidenum">
              <a:rPr lang="en-US" smtClean="0"/>
              <a:t>2</a:t>
            </a:fld>
            <a:endParaRPr lang="en-US"/>
          </a:p>
        </p:txBody>
      </p:sp>
    </p:spTree>
    <p:extLst>
      <p:ext uri="{BB962C8B-B14F-4D97-AF65-F5344CB8AC3E}">
        <p14:creationId xmlns:p14="http://schemas.microsoft.com/office/powerpoint/2010/main" val="205321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76B5A9-6620-4E44-BE95-3E044661C77C}" type="slidenum">
              <a:rPr lang="en-US" smtClean="0"/>
              <a:t>4</a:t>
            </a:fld>
            <a:endParaRPr lang="en-US"/>
          </a:p>
        </p:txBody>
      </p:sp>
    </p:spTree>
    <p:extLst>
      <p:ext uri="{BB962C8B-B14F-4D97-AF65-F5344CB8AC3E}">
        <p14:creationId xmlns:p14="http://schemas.microsoft.com/office/powerpoint/2010/main" val="151404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76B5A9-6620-4E44-BE95-3E044661C77C}" type="slidenum">
              <a:rPr lang="en-US" smtClean="0"/>
              <a:t>8</a:t>
            </a:fld>
            <a:endParaRPr lang="en-US"/>
          </a:p>
        </p:txBody>
      </p:sp>
    </p:spTree>
    <p:extLst>
      <p:ext uri="{BB962C8B-B14F-4D97-AF65-F5344CB8AC3E}">
        <p14:creationId xmlns:p14="http://schemas.microsoft.com/office/powerpoint/2010/main" val="9717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76B5A9-6620-4E44-BE95-3E044661C77C}" type="slidenum">
              <a:rPr lang="en-US" smtClean="0"/>
              <a:t>9</a:t>
            </a:fld>
            <a:endParaRPr lang="en-US"/>
          </a:p>
        </p:txBody>
      </p:sp>
    </p:spTree>
    <p:extLst>
      <p:ext uri="{BB962C8B-B14F-4D97-AF65-F5344CB8AC3E}">
        <p14:creationId xmlns:p14="http://schemas.microsoft.com/office/powerpoint/2010/main" val="176251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76B5A9-6620-4E44-BE95-3E044661C77C}" type="slidenum">
              <a:rPr lang="en-US" smtClean="0"/>
              <a:t>10</a:t>
            </a:fld>
            <a:endParaRPr lang="en-US"/>
          </a:p>
        </p:txBody>
      </p:sp>
    </p:spTree>
    <p:extLst>
      <p:ext uri="{BB962C8B-B14F-4D97-AF65-F5344CB8AC3E}">
        <p14:creationId xmlns:p14="http://schemas.microsoft.com/office/powerpoint/2010/main" val="293428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76B5A9-6620-4E44-BE95-3E044661C77C}" type="slidenum">
              <a:rPr lang="en-US" smtClean="0"/>
              <a:t>11</a:t>
            </a:fld>
            <a:endParaRPr lang="en-US"/>
          </a:p>
        </p:txBody>
      </p:sp>
    </p:spTree>
    <p:extLst>
      <p:ext uri="{BB962C8B-B14F-4D97-AF65-F5344CB8AC3E}">
        <p14:creationId xmlns:p14="http://schemas.microsoft.com/office/powerpoint/2010/main" val="391015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76B5A9-6620-4E44-BE95-3E044661C77C}" type="slidenum">
              <a:rPr lang="en-US" smtClean="0"/>
              <a:t>20</a:t>
            </a:fld>
            <a:endParaRPr lang="en-US"/>
          </a:p>
        </p:txBody>
      </p:sp>
    </p:spTree>
    <p:extLst>
      <p:ext uri="{BB962C8B-B14F-4D97-AF65-F5344CB8AC3E}">
        <p14:creationId xmlns:p14="http://schemas.microsoft.com/office/powerpoint/2010/main" val="2540741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7"/>
          <p:cNvSpPr txBox="1">
            <a:spLocks/>
          </p:cNvSpPr>
          <p:nvPr userDrawn="1"/>
        </p:nvSpPr>
        <p:spPr>
          <a:xfrm>
            <a:off x="2097741" y="1970082"/>
            <a:ext cx="8805486"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rgbClr val="7030A0"/>
              </a:buClr>
              <a:buSzPct val="100000"/>
              <a:buFont typeface="Calibri" panose="020F0502020204030204" pitchFamily="34" charset="0"/>
              <a:buChar char=" "/>
              <a:defRPr sz="2400" kern="1200">
                <a:solidFill>
                  <a:schemeClr val="tx1">
                    <a:lumMod val="85000"/>
                    <a:lumOff val="15000"/>
                  </a:schemeClr>
                </a:solidFill>
                <a:latin typeface="Arial Narrow" panose="020B0606020202030204" pitchFamily="34" charset="0"/>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2200" kern="1200">
                <a:solidFill>
                  <a:schemeClr val="tx1">
                    <a:lumMod val="85000"/>
                    <a:lumOff val="15000"/>
                  </a:schemeClr>
                </a:solidFill>
                <a:latin typeface="Arial Narrow" panose="020B0606020202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Arial" panose="020B0604020202020204" pitchFamily="34" charset="0"/>
              <a:buChar char="•"/>
              <a:defRPr sz="2000" kern="1200">
                <a:solidFill>
                  <a:schemeClr val="tx1">
                    <a:lumMod val="85000"/>
                    <a:lumOff val="15000"/>
                  </a:schemeClr>
                </a:solidFill>
                <a:latin typeface="Arial Narrow" panose="020B0606020202030204" pitchFamily="34" charset="0"/>
                <a:ea typeface="+mn-ea"/>
                <a:cs typeface="+mn-cs"/>
              </a:defRPr>
            </a:lvl3pPr>
            <a:lvl4pPr marL="74980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85000"/>
                    <a:lumOff val="15000"/>
                  </a:schemeClr>
                </a:solidFill>
                <a:latin typeface="Arial Narrow" panose="020B0606020202030204" pitchFamily="34" charset="0"/>
                <a:ea typeface="+mn-ea"/>
                <a:cs typeface="+mn-cs"/>
              </a:defRPr>
            </a:lvl4pPr>
            <a:lvl5pPr marL="932688" indent="-182880" algn="l" defTabSz="914400" rtl="0" eaLnBrk="1" latinLnBrk="0" hangingPunct="1">
              <a:lnSpc>
                <a:spcPct val="90000"/>
              </a:lnSpc>
              <a:spcBef>
                <a:spcPts val="200"/>
              </a:spcBef>
              <a:spcAft>
                <a:spcPts val="400"/>
              </a:spcAft>
              <a:buClrTx/>
              <a:buFont typeface="Arial" panose="020B0604020202020204" pitchFamily="34" charset="0"/>
              <a:buChar char="•"/>
              <a:defRPr sz="1600" kern="1200">
                <a:solidFill>
                  <a:schemeClr val="tx1">
                    <a:lumMod val="85000"/>
                    <a:lumOff val="15000"/>
                  </a:schemeClr>
                </a:solidFill>
                <a:latin typeface="Arial Narrow" panose="020B0606020202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solidFill>
                  <a:schemeClr val="tx1"/>
                </a:solidFill>
                <a:latin typeface="Calibri" charset="0"/>
                <a:ea typeface="Calibri" charset="0"/>
                <a:cs typeface="Calibri" charset="0"/>
              </a:rPr>
              <a:t>We are here today to familiarize ourselves with the [Name of Plan] for the purposes of:</a:t>
            </a:r>
          </a:p>
          <a:p>
            <a:pPr lvl="1">
              <a:spcBef>
                <a:spcPts val="1200"/>
              </a:spcBef>
            </a:pPr>
            <a:r>
              <a:rPr lang="en-US" sz="2400" dirty="0">
                <a:latin typeface="Calibri" charset="0"/>
                <a:ea typeface="Calibri" charset="0"/>
                <a:cs typeface="Calibri" charset="0"/>
              </a:rPr>
              <a:t>Increasing staff awareness of roles, responsibilities, and procedures with regards to the plan</a:t>
            </a:r>
            <a:endParaRPr lang="en-US" sz="2400" dirty="0">
              <a:solidFill>
                <a:schemeClr val="tx1"/>
              </a:solidFill>
              <a:latin typeface="Calibri" charset="0"/>
              <a:ea typeface="Calibri" charset="0"/>
              <a:cs typeface="Calibri" charset="0"/>
            </a:endParaRPr>
          </a:p>
          <a:p>
            <a:pPr lvl="1">
              <a:spcBef>
                <a:spcPts val="1200"/>
              </a:spcBef>
            </a:pPr>
            <a:r>
              <a:rPr lang="en-US" sz="2400" dirty="0">
                <a:latin typeface="Calibri" charset="0"/>
                <a:ea typeface="Calibri" charset="0"/>
                <a:cs typeface="Calibri" charset="0"/>
              </a:rPr>
              <a:t>Exercising and stressing the plan</a:t>
            </a:r>
          </a:p>
          <a:p>
            <a:pPr lvl="1">
              <a:spcBef>
                <a:spcPts val="1200"/>
              </a:spcBef>
            </a:pPr>
            <a:r>
              <a:rPr lang="en-US" sz="2400" dirty="0">
                <a:latin typeface="Calibri" charset="0"/>
                <a:ea typeface="Calibri" charset="0"/>
                <a:cs typeface="Calibri" charset="0"/>
              </a:rPr>
              <a:t>Making edits to the </a:t>
            </a:r>
            <a:r>
              <a:rPr lang="en-US" sz="2400" dirty="0">
                <a:solidFill>
                  <a:schemeClr val="tx1"/>
                </a:solidFill>
                <a:latin typeface="Calibri" charset="0"/>
                <a:ea typeface="Calibri" charset="0"/>
                <a:cs typeface="Calibri" charset="0"/>
              </a:rPr>
              <a:t>plan [prior the exercise name full-scale exercise]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854" y="5824492"/>
            <a:ext cx="918344" cy="712925"/>
          </a:xfrm>
          <a:prstGeom prst="rect">
            <a:avLst/>
          </a:prstGeom>
        </p:spPr>
      </p:pic>
      <p:sp>
        <p:nvSpPr>
          <p:cNvPr id="7" name="Title 1"/>
          <p:cNvSpPr txBox="1">
            <a:spLocks/>
          </p:cNvSpPr>
          <p:nvPr userDrawn="1"/>
        </p:nvSpPr>
        <p:spPr>
          <a:xfrm>
            <a:off x="1709928" y="593912"/>
            <a:ext cx="9870141" cy="932812"/>
          </a:xfrm>
          <a:prstGeom prst="rect">
            <a:avLst/>
          </a:prstGeom>
          <a:noFill/>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r>
              <a:rPr lang="en-US" sz="4000" b="1" dirty="0">
                <a:solidFill>
                  <a:srgbClr val="233375"/>
                </a:solidFill>
                <a:latin typeface="Calibri" charset="0"/>
                <a:ea typeface="Calibri" charset="0"/>
                <a:cs typeface="Calibri" charset="0"/>
              </a:rPr>
              <a:t>Purpose of Today’s Tabletop</a:t>
            </a:r>
          </a:p>
        </p:txBody>
      </p:sp>
    </p:spTree>
    <p:extLst>
      <p:ext uri="{BB962C8B-B14F-4D97-AF65-F5344CB8AC3E}">
        <p14:creationId xmlns:p14="http://schemas.microsoft.com/office/powerpoint/2010/main" val="161938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733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765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66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1">
                    <a:lumMod val="85000"/>
                    <a:lumOff val="15000"/>
                  </a:schemeClr>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11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04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127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2644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74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286000"/>
          </a:xfrm>
        </p:spPr>
        <p:txBody>
          <a:bodyPr anchor="b">
            <a:normAutofit/>
          </a:bodyPr>
          <a:lstStyle>
            <a:lvl1pPr>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4918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2169" y="5074920"/>
            <a:ext cx="10113264" cy="822960"/>
          </a:xfrm>
        </p:spPr>
        <p:txBody>
          <a:bodyPr lIns="91440" tIns="0" rIns="91440" bIns="0" anchor="b">
            <a:noAutofit/>
          </a:bodyPr>
          <a:lstStyle>
            <a:lvl1pPr>
              <a:defRPr sz="3600" b="0">
                <a:solidFill>
                  <a:schemeClr val="tx1"/>
                </a:solidFill>
              </a:defRPr>
            </a:lvl1pPr>
          </a:lstStyle>
          <a:p>
            <a:r>
              <a:rPr lang="en-US" dirty="0"/>
              <a:t>Click to edit Master title style</a:t>
            </a:r>
          </a:p>
        </p:txBody>
      </p:sp>
      <p:sp>
        <p:nvSpPr>
          <p:cNvPr id="4" name="Text Placeholder 3"/>
          <p:cNvSpPr>
            <a:spLocks noGrp="1"/>
          </p:cNvSpPr>
          <p:nvPr>
            <p:ph type="body" sz="half" idx="2"/>
          </p:nvPr>
        </p:nvSpPr>
        <p:spPr>
          <a:xfrm>
            <a:off x="1932163" y="5907023"/>
            <a:ext cx="10113264" cy="594360"/>
          </a:xfrm>
        </p:spPr>
        <p:txBody>
          <a:bodyPr lIns="91440" tIns="0" rIns="91440" bIns="0">
            <a:normAutofit/>
          </a:bodyPr>
          <a:lstStyle>
            <a:lvl1pPr marL="0" indent="0">
              <a:spcBef>
                <a:spcPts val="0"/>
              </a:spcBef>
              <a:spcAft>
                <a:spcPts val="600"/>
              </a:spcAft>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0707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02087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85000"/>
        </a:lnSpc>
        <a:spcBef>
          <a:spcPct val="0"/>
        </a:spcBef>
        <a:buNone/>
        <a:defRPr sz="4800" b="1" kern="1200" spc="-50" baseline="0">
          <a:solidFill>
            <a:schemeClr val="tx1"/>
          </a:solidFill>
          <a:latin typeface="Arial Narrow" panose="020B0606020202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7030A0"/>
        </a:buClr>
        <a:buSzPct val="100000"/>
        <a:buFont typeface="Calibri" panose="020F0502020204030204" pitchFamily="34" charset="0"/>
        <a:buChar char=" "/>
        <a:defRPr sz="2400" kern="1200">
          <a:solidFill>
            <a:schemeClr val="tx1">
              <a:lumMod val="85000"/>
              <a:lumOff val="15000"/>
            </a:schemeClr>
          </a:solidFill>
          <a:latin typeface="Arial Narrow" panose="020B0606020202030204" pitchFamily="34" charset="0"/>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2200" kern="1200">
          <a:solidFill>
            <a:schemeClr val="tx1">
              <a:lumMod val="85000"/>
              <a:lumOff val="15000"/>
            </a:schemeClr>
          </a:solidFill>
          <a:latin typeface="Arial Narrow" panose="020B0606020202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Arial" panose="020B0604020202020204" pitchFamily="34" charset="0"/>
        <a:buChar char="•"/>
        <a:defRPr sz="2000" kern="1200">
          <a:solidFill>
            <a:schemeClr val="tx1">
              <a:lumMod val="85000"/>
              <a:lumOff val="15000"/>
            </a:schemeClr>
          </a:solidFill>
          <a:latin typeface="Arial Narrow" panose="020B0606020202030204" pitchFamily="34" charset="0"/>
          <a:ea typeface="+mn-ea"/>
          <a:cs typeface="+mn-cs"/>
        </a:defRPr>
      </a:lvl3pPr>
      <a:lvl4pPr marL="74980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85000"/>
              <a:lumOff val="15000"/>
            </a:schemeClr>
          </a:solidFill>
          <a:latin typeface="Arial Narrow" panose="020B0606020202030204" pitchFamily="34" charset="0"/>
          <a:ea typeface="+mn-ea"/>
          <a:cs typeface="+mn-cs"/>
        </a:defRPr>
      </a:lvl4pPr>
      <a:lvl5pPr marL="932688" indent="-182880" algn="l" defTabSz="914400" rtl="0" eaLnBrk="1" latinLnBrk="0" hangingPunct="1">
        <a:lnSpc>
          <a:spcPct val="90000"/>
        </a:lnSpc>
        <a:spcBef>
          <a:spcPts val="200"/>
        </a:spcBef>
        <a:spcAft>
          <a:spcPts val="400"/>
        </a:spcAft>
        <a:buClrTx/>
        <a:buFont typeface="Arial" panose="020B0604020202020204" pitchFamily="34" charset="0"/>
        <a:buChar char="•"/>
        <a:defRPr sz="1600" kern="1200">
          <a:solidFill>
            <a:schemeClr val="tx1">
              <a:lumMod val="85000"/>
              <a:lumOff val="15000"/>
            </a:schemeClr>
          </a:solidFill>
          <a:latin typeface="Arial Narrow" panose="020B0606020202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809554" y="243061"/>
            <a:ext cx="9432608" cy="1450757"/>
          </a:xfrm>
        </p:spPr>
        <p:txBody>
          <a:bodyPr vert="horz" lIns="91440" tIns="45720" rIns="91440" bIns="45720" rtlCol="0" anchor="b">
            <a:normAutofit/>
          </a:bodyPr>
          <a:lstStyle/>
          <a:p>
            <a:r>
              <a:rPr lang="en-US" sz="4000" dirty="0">
                <a:solidFill>
                  <a:srgbClr val="273777"/>
                </a:solidFill>
                <a:latin typeface="Calibri" charset="0"/>
                <a:ea typeface="Calibri" charset="0"/>
                <a:cs typeface="Calibri" charset="0"/>
              </a:rPr>
              <a:t>How to Use this Template</a:t>
            </a:r>
          </a:p>
        </p:txBody>
      </p:sp>
      <p:sp>
        <p:nvSpPr>
          <p:cNvPr id="7" name="Content Placeholder 3"/>
          <p:cNvSpPr>
            <a:spLocks noGrp="1"/>
          </p:cNvSpPr>
          <p:nvPr>
            <p:ph idx="1"/>
          </p:nvPr>
        </p:nvSpPr>
        <p:spPr>
          <a:xfrm>
            <a:off x="1909482" y="2059370"/>
            <a:ext cx="8754036" cy="4023360"/>
          </a:xfrm>
        </p:spPr>
        <p:txBody>
          <a:bodyPr>
            <a:noAutofit/>
          </a:bodyPr>
          <a:lstStyle/>
          <a:p>
            <a:pPr marL="293688" indent="-285750">
              <a:lnSpc>
                <a:spcPct val="100000"/>
              </a:lnSpc>
              <a:spcAft>
                <a:spcPts val="1200"/>
              </a:spcAft>
              <a:buFont typeface="Arial" panose="020B0604020202020204" pitchFamily="34" charset="0"/>
              <a:buChar char="•"/>
            </a:pPr>
            <a:r>
              <a:rPr lang="en-US" dirty="0">
                <a:latin typeface="Calibri" charset="0"/>
                <a:ea typeface="Calibri" charset="0"/>
                <a:cs typeface="Calibri" charset="0"/>
              </a:rPr>
              <a:t>This was created as a blank template to allow you freedom of color/design and font choice</a:t>
            </a:r>
          </a:p>
          <a:p>
            <a:pPr marL="293688" lvl="1" indent="-285750">
              <a:lnSpc>
                <a:spcPct val="100000"/>
              </a:lnSpc>
              <a:spcAft>
                <a:spcPts val="1200"/>
              </a:spcAft>
            </a:pPr>
            <a:r>
              <a:rPr lang="en-US" sz="2400" dirty="0">
                <a:latin typeface="Calibri" charset="0"/>
                <a:ea typeface="Calibri" charset="0"/>
                <a:cs typeface="Calibri" charset="0"/>
              </a:rPr>
              <a:t>NYC PDC suggests to use the font size/style within this presentation for readability purposes</a:t>
            </a:r>
          </a:p>
          <a:p>
            <a:pPr marL="293688" lvl="1" indent="-285750">
              <a:lnSpc>
                <a:spcPct val="100000"/>
              </a:lnSpc>
              <a:spcAft>
                <a:spcPts val="1200"/>
              </a:spcAft>
            </a:pPr>
            <a:r>
              <a:rPr lang="en-US" sz="2400">
                <a:latin typeface="Calibri" charset="0"/>
                <a:ea typeface="Calibri" charset="0"/>
                <a:cs typeface="Calibri" charset="0"/>
              </a:rPr>
              <a:t>Anything </a:t>
            </a:r>
            <a:r>
              <a:rPr lang="en-US" sz="2400" dirty="0">
                <a:latin typeface="Calibri" charset="0"/>
                <a:ea typeface="Calibri" charset="0"/>
                <a:cs typeface="Calibri" charset="0"/>
              </a:rPr>
              <a:t>in </a:t>
            </a:r>
            <a:r>
              <a:rPr lang="en-US" sz="2400" dirty="0">
                <a:solidFill>
                  <a:schemeClr val="tx1"/>
                </a:solidFill>
                <a:latin typeface="Calibri" charset="0"/>
                <a:ea typeface="Calibri" charset="0"/>
                <a:cs typeface="Calibri" charset="0"/>
              </a:rPr>
              <a:t>[ ] </a:t>
            </a:r>
            <a:r>
              <a:rPr lang="en-US" sz="2400" dirty="0">
                <a:latin typeface="Calibri" charset="0"/>
                <a:ea typeface="Calibri" charset="0"/>
                <a:cs typeface="Calibri" charset="0"/>
              </a:rPr>
              <a:t>should be made specific to your hospital</a:t>
            </a:r>
          </a:p>
          <a:p>
            <a:pPr marL="293688" lvl="1" indent="-285750">
              <a:lnSpc>
                <a:spcPct val="100000"/>
              </a:lnSpc>
              <a:spcAft>
                <a:spcPts val="1200"/>
              </a:spcAft>
            </a:pPr>
            <a:r>
              <a:rPr lang="en-US" sz="2400" dirty="0">
                <a:latin typeface="Calibri" charset="0"/>
                <a:ea typeface="Calibri" charset="0"/>
                <a:cs typeface="Calibri" charset="0"/>
              </a:rPr>
              <a:t>The PDC suggests adding in pictures where it is appropriate</a:t>
            </a:r>
          </a:p>
        </p:txBody>
      </p:sp>
      <p:cxnSp>
        <p:nvCxnSpPr>
          <p:cNvPr id="8" name="Straight Connector 7"/>
          <p:cNvCxnSpPr/>
          <p:nvPr/>
        </p:nvCxnSpPr>
        <p:spPr>
          <a:xfrm>
            <a:off x="1438835" y="1729938"/>
            <a:ext cx="10753165" cy="0"/>
          </a:xfrm>
          <a:prstGeom prst="line">
            <a:avLst/>
          </a:prstGeom>
          <a:ln w="25400">
            <a:solidFill>
              <a:srgbClr val="ACD7C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28" y="386313"/>
            <a:ext cx="1766608" cy="1773430"/>
          </a:xfrm>
          <a:prstGeom prst="rect">
            <a:avLst/>
          </a:prstGeom>
        </p:spPr>
      </p:pic>
      <p:pic>
        <p:nvPicPr>
          <p:cNvPr id="12" name="Picture 11">
            <a:extLst>
              <a:ext uri="{FF2B5EF4-FFF2-40B4-BE49-F238E27FC236}">
                <a16:creationId xmlns:a16="http://schemas.microsoft.com/office/drawing/2014/main" id="{6FAEB90A-9F73-114F-BB33-76DF02709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141" y="5734051"/>
            <a:ext cx="875099" cy="875099"/>
          </a:xfrm>
          <a:prstGeom prst="rect">
            <a:avLst/>
          </a:prstGeom>
        </p:spPr>
      </p:pic>
      <p:pic>
        <p:nvPicPr>
          <p:cNvPr id="13" name="Picture 12">
            <a:extLst>
              <a:ext uri="{FF2B5EF4-FFF2-40B4-BE49-F238E27FC236}">
                <a16:creationId xmlns:a16="http://schemas.microsoft.com/office/drawing/2014/main" id="{340DF480-4278-CF4C-9A4D-A606F2479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9239" y="5980272"/>
            <a:ext cx="1019095" cy="467475"/>
          </a:xfrm>
          <a:prstGeom prst="rect">
            <a:avLst/>
          </a:prstGeom>
        </p:spPr>
      </p:pic>
    </p:spTree>
    <p:extLst>
      <p:ext uri="{BB962C8B-B14F-4D97-AF65-F5344CB8AC3E}">
        <p14:creationId xmlns:p14="http://schemas.microsoft.com/office/powerpoint/2010/main" val="141672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042416" y="3977301"/>
            <a:ext cx="9977669" cy="523220"/>
          </a:xfrm>
          <a:prstGeom prst="rect">
            <a:avLst/>
          </a:prstGeom>
          <a:noFill/>
        </p:spPr>
        <p:txBody>
          <a:bodyPr wrap="square" rtlCol="0">
            <a:spAutoFit/>
          </a:bodyPr>
          <a:lstStyle/>
          <a:p>
            <a:r>
              <a:rPr lang="en-US" sz="2800" dirty="0">
                <a:latin typeface="Arial Narrow" panose="020B0606020202030204" pitchFamily="34" charset="0"/>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5102352"/>
            <a:ext cx="1930159" cy="1498413"/>
          </a:xfrm>
          <a:prstGeom prst="rect">
            <a:avLst/>
          </a:prstGeom>
        </p:spPr>
      </p:pic>
      <p:sp>
        <p:nvSpPr>
          <p:cNvPr id="10" name="Title 4"/>
          <p:cNvSpPr txBox="1">
            <a:spLocks/>
          </p:cNvSpPr>
          <p:nvPr/>
        </p:nvSpPr>
        <p:spPr>
          <a:xfrm>
            <a:off x="3290317" y="1838984"/>
            <a:ext cx="8634983" cy="822960"/>
          </a:xfrm>
          <a:prstGeom prst="rect">
            <a:avLst/>
          </a:prstGeom>
        </p:spPr>
        <p:txBody>
          <a:bodyPr vert="horz" lIns="91440" tIns="0" rIns="91440" bIns="0" rtlCol="0" anchor="b">
            <a:normAutofit/>
          </a:bodyPr>
          <a:lstStyle>
            <a:lvl1pPr algn="l" defTabSz="914400" rtl="0" eaLnBrk="1" latinLnBrk="0" hangingPunct="1">
              <a:lnSpc>
                <a:spcPct val="85000"/>
              </a:lnSpc>
              <a:spcBef>
                <a:spcPct val="0"/>
              </a:spcBef>
              <a:buNone/>
              <a:defRPr sz="3600" b="0" kern="1200" spc="-50" baseline="0">
                <a:solidFill>
                  <a:schemeClr val="tx1"/>
                </a:solidFill>
                <a:latin typeface="Arial Narrow" panose="020B0606020202030204" pitchFamily="34" charset="0"/>
                <a:ea typeface="+mj-ea"/>
                <a:cs typeface="+mj-cs"/>
              </a:defRPr>
            </a:lvl1pPr>
          </a:lstStyle>
          <a:p>
            <a:r>
              <a:rPr lang="en-US" sz="5000" b="1" dirty="0">
                <a:solidFill>
                  <a:schemeClr val="bg1"/>
                </a:solidFill>
                <a:latin typeface="Calibri" charset="0"/>
                <a:ea typeface="Calibri" charset="0"/>
                <a:cs typeface="Calibri" charset="0"/>
              </a:rPr>
              <a:t>Let’s Begin!</a:t>
            </a:r>
          </a:p>
        </p:txBody>
      </p:sp>
      <p:cxnSp>
        <p:nvCxnSpPr>
          <p:cNvPr id="11" name="Straight Connector 10"/>
          <p:cNvCxnSpPr/>
          <p:nvPr/>
        </p:nvCxnSpPr>
        <p:spPr>
          <a:xfrm>
            <a:off x="2819400" y="1672083"/>
            <a:ext cx="9372600" cy="15691"/>
          </a:xfrm>
          <a:prstGeom prst="line">
            <a:avLst/>
          </a:prstGeom>
          <a:ln w="25400">
            <a:solidFill>
              <a:srgbClr val="ACD7C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412671" y="2946400"/>
            <a:ext cx="8779329" cy="9226"/>
          </a:xfrm>
          <a:prstGeom prst="line">
            <a:avLst/>
          </a:prstGeom>
          <a:ln w="25400">
            <a:solidFill>
              <a:srgbClr val="ACD7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04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709928" y="127374"/>
            <a:ext cx="10273553" cy="1450757"/>
          </a:xfrm>
        </p:spPr>
        <p:txBody>
          <a:bodyPr>
            <a:normAutofit/>
          </a:bodyPr>
          <a:lstStyle/>
          <a:p>
            <a:r>
              <a:rPr lang="en-US" sz="4000" dirty="0">
                <a:solidFill>
                  <a:srgbClr val="233375"/>
                </a:solidFill>
                <a:latin typeface="Calibri" charset="0"/>
                <a:ea typeface="Calibri" charset="0"/>
                <a:cs typeface="Calibri" charset="0"/>
              </a:rPr>
              <a:t>Scenario</a:t>
            </a:r>
          </a:p>
        </p:txBody>
      </p:sp>
      <p:sp>
        <p:nvSpPr>
          <p:cNvPr id="8" name="Content Placeholder 2"/>
          <p:cNvSpPr>
            <a:spLocks noGrp="1"/>
          </p:cNvSpPr>
          <p:nvPr>
            <p:ph sz="half" idx="1"/>
          </p:nvPr>
        </p:nvSpPr>
        <p:spPr>
          <a:xfrm>
            <a:off x="2084832" y="1935197"/>
            <a:ext cx="9694792" cy="4182035"/>
          </a:xfrm>
        </p:spPr>
        <p:txBody>
          <a:bodyPr>
            <a:normAutofit/>
          </a:bodyPr>
          <a:lstStyle/>
          <a:p>
            <a:pPr>
              <a:buClr>
                <a:srgbClr val="233375"/>
              </a:buClr>
              <a:buFont typeface="Arial" panose="020B0604020202020204" pitchFamily="34" charset="0"/>
              <a:buChar char="•"/>
            </a:pPr>
            <a:r>
              <a:rPr lang="en-US" sz="2600" dirty="0">
                <a:latin typeface="Calibri" charset="0"/>
                <a:ea typeface="Calibri" charset="0"/>
                <a:cs typeface="Calibri" charset="0"/>
              </a:rPr>
              <a:t> [Insert scenario here]</a:t>
            </a:r>
          </a:p>
          <a:p>
            <a:pPr>
              <a:buClr>
                <a:srgbClr val="233375"/>
              </a:buClr>
              <a:buFont typeface="Arial" panose="020B0604020202020204" pitchFamily="34" charset="0"/>
              <a:buChar char="•"/>
            </a:pPr>
            <a:r>
              <a:rPr lang="en-US" sz="2600" dirty="0">
                <a:latin typeface="Calibri" charset="0"/>
                <a:ea typeface="Calibri" charset="0"/>
                <a:cs typeface="Calibri" charset="0"/>
              </a:rPr>
              <a:t> [Insert scenario here]</a:t>
            </a:r>
          </a:p>
          <a:p>
            <a:pPr>
              <a:buClr>
                <a:srgbClr val="233375"/>
              </a:buClr>
              <a:buFont typeface="Arial" panose="020B0604020202020204" pitchFamily="34" charset="0"/>
              <a:buChar char="•"/>
            </a:pPr>
            <a:r>
              <a:rPr lang="en-US" sz="2600" dirty="0">
                <a:latin typeface="Calibri" charset="0"/>
                <a:ea typeface="Calibri" charset="0"/>
                <a:cs typeface="Calibri" charset="0"/>
              </a:rPr>
              <a:t> [Insert scenario here]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304034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09928" y="111332"/>
            <a:ext cx="9488245" cy="1450757"/>
          </a:xfrm>
        </p:spPr>
        <p:txBody>
          <a:bodyPr>
            <a:normAutofit/>
          </a:bodyPr>
          <a:lstStyle/>
          <a:p>
            <a:r>
              <a:rPr lang="en-US" sz="4000" dirty="0">
                <a:solidFill>
                  <a:srgbClr val="233375"/>
                </a:solidFill>
                <a:latin typeface="Calibri" charset="0"/>
                <a:ea typeface="Calibri" charset="0"/>
                <a:cs typeface="Calibri" charset="0"/>
              </a:rPr>
              <a:t>Immediate Response Actions</a:t>
            </a:r>
          </a:p>
        </p:txBody>
      </p:sp>
      <p:sp>
        <p:nvSpPr>
          <p:cNvPr id="5" name="Content Placeholder 2"/>
          <p:cNvSpPr>
            <a:spLocks noGrp="1"/>
          </p:cNvSpPr>
          <p:nvPr>
            <p:ph idx="1"/>
          </p:nvPr>
        </p:nvSpPr>
        <p:spPr>
          <a:xfrm>
            <a:off x="2084832" y="1921844"/>
            <a:ext cx="8592134" cy="4023360"/>
          </a:xfrm>
        </p:spPr>
        <p:txBody>
          <a:bodyPr>
            <a:normAutofit/>
          </a:bodyPr>
          <a:lstStyle/>
          <a:p>
            <a:pPr marL="231775" indent="-231775">
              <a:buClr>
                <a:srgbClr val="273777"/>
              </a:buClr>
              <a:buFont typeface="Arial" panose="020B0604020202020204" pitchFamily="34" charset="0"/>
              <a:buChar char="•"/>
            </a:pPr>
            <a:r>
              <a:rPr lang="en-US" dirty="0">
                <a:solidFill>
                  <a:schemeClr val="tx1"/>
                </a:solidFill>
                <a:latin typeface="Calibri" charset="0"/>
                <a:ea typeface="Calibri" charset="0"/>
                <a:cs typeface="Calibri" charset="0"/>
              </a:rPr>
              <a:t>Have the triggers been met to activate the plan?</a:t>
            </a:r>
          </a:p>
          <a:p>
            <a:pPr marL="231775" indent="-231775">
              <a:buClr>
                <a:srgbClr val="273777"/>
              </a:buClr>
              <a:buFont typeface="Arial" panose="020B0604020202020204" pitchFamily="34" charset="0"/>
              <a:buChar char="•"/>
              <a:tabLst>
                <a:tab pos="231775" algn="l"/>
              </a:tabLst>
            </a:pPr>
            <a:r>
              <a:rPr lang="en-US" dirty="0">
                <a:solidFill>
                  <a:schemeClr val="tx1"/>
                </a:solidFill>
                <a:latin typeface="Calibri" charset="0"/>
                <a:ea typeface="Calibri" charset="0"/>
                <a:cs typeface="Calibri" charset="0"/>
              </a:rPr>
              <a:t>What are your actions immediately following initial notification?</a:t>
            </a:r>
          </a:p>
          <a:p>
            <a:pPr marL="231775" indent="-231775">
              <a:buClr>
                <a:srgbClr val="273777"/>
              </a:buClr>
              <a:buFont typeface="Arial" panose="020B0604020202020204" pitchFamily="34" charset="0"/>
              <a:buChar char="•"/>
              <a:tabLst>
                <a:tab pos="231775" algn="l"/>
              </a:tabLst>
            </a:pPr>
            <a:r>
              <a:rPr lang="en-US" dirty="0">
                <a:solidFill>
                  <a:schemeClr val="tx1"/>
                </a:solidFill>
                <a:latin typeface="Calibri" charset="0"/>
                <a:ea typeface="Calibri" charset="0"/>
                <a:cs typeface="Calibri" charset="0"/>
              </a:rPr>
              <a:t>[Can continue to add in questions about initial information that you would like to have and or actions you would like to see given the scenario to prompt attendees to respond]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70797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09928" y="111332"/>
            <a:ext cx="9488245" cy="1450757"/>
          </a:xfrm>
        </p:spPr>
        <p:txBody>
          <a:bodyPr>
            <a:normAutofit/>
          </a:bodyPr>
          <a:lstStyle/>
          <a:p>
            <a:r>
              <a:rPr lang="en-US" sz="4000" dirty="0">
                <a:solidFill>
                  <a:srgbClr val="233375"/>
                </a:solidFill>
                <a:latin typeface="Calibri" charset="0"/>
                <a:ea typeface="Calibri" charset="0"/>
                <a:cs typeface="Calibri" charset="0"/>
              </a:rPr>
              <a:t>Situational Awareness Update</a:t>
            </a:r>
          </a:p>
        </p:txBody>
      </p:sp>
      <p:sp>
        <p:nvSpPr>
          <p:cNvPr id="5" name="Content Placeholder 2"/>
          <p:cNvSpPr>
            <a:spLocks noGrp="1"/>
          </p:cNvSpPr>
          <p:nvPr>
            <p:ph idx="1"/>
          </p:nvPr>
        </p:nvSpPr>
        <p:spPr>
          <a:xfrm>
            <a:off x="2084832" y="1921844"/>
            <a:ext cx="8592134" cy="4023360"/>
          </a:xfrm>
        </p:spPr>
        <p:txBody>
          <a:bodyPr>
            <a:normAutofit/>
          </a:bodyPr>
          <a:lstStyle/>
          <a:p>
            <a:pPr marL="231775" indent="-231775">
              <a:buClr>
                <a:srgbClr val="273777"/>
              </a:buClr>
              <a:buFont typeface="Arial" panose="020B0604020202020204" pitchFamily="34" charset="0"/>
              <a:buChar char="•"/>
            </a:pPr>
            <a:r>
              <a:rPr lang="en-US" dirty="0">
                <a:solidFill>
                  <a:schemeClr val="tx1"/>
                </a:solidFill>
                <a:latin typeface="Calibri" charset="0"/>
                <a:ea typeface="Calibri" charset="0"/>
                <a:cs typeface="Calibri" charset="0"/>
              </a:rPr>
              <a:t>[Add in here updates to the scenario – you want to make it an evolving event]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63054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09928" y="111332"/>
            <a:ext cx="9488245" cy="1450757"/>
          </a:xfrm>
        </p:spPr>
        <p:txBody>
          <a:bodyPr>
            <a:normAutofit/>
          </a:bodyPr>
          <a:lstStyle/>
          <a:p>
            <a:r>
              <a:rPr lang="en-US" sz="4000" dirty="0">
                <a:solidFill>
                  <a:srgbClr val="233375"/>
                </a:solidFill>
                <a:latin typeface="Calibri" charset="0"/>
                <a:ea typeface="Calibri" charset="0"/>
                <a:cs typeface="Calibri" charset="0"/>
              </a:rPr>
              <a:t>Intermediate Response Actions</a:t>
            </a:r>
          </a:p>
        </p:txBody>
      </p:sp>
      <p:sp>
        <p:nvSpPr>
          <p:cNvPr id="5" name="Content Placeholder 2"/>
          <p:cNvSpPr>
            <a:spLocks noGrp="1"/>
          </p:cNvSpPr>
          <p:nvPr>
            <p:ph idx="1"/>
          </p:nvPr>
        </p:nvSpPr>
        <p:spPr>
          <a:xfrm>
            <a:off x="2084832" y="1921844"/>
            <a:ext cx="8592134" cy="4023360"/>
          </a:xfrm>
        </p:spPr>
        <p:txBody>
          <a:bodyPr>
            <a:normAutofit/>
          </a:bodyPr>
          <a:lstStyle/>
          <a:p>
            <a:pPr marL="282575" indent="-282575">
              <a:buClr>
                <a:srgbClr val="273777"/>
              </a:buClr>
              <a:buFont typeface="Arial" panose="020B0604020202020204" pitchFamily="34" charset="0"/>
              <a:buChar char="•"/>
            </a:pPr>
            <a:r>
              <a:rPr lang="en-US" dirty="0">
                <a:solidFill>
                  <a:schemeClr val="tx1"/>
                </a:solidFill>
                <a:latin typeface="Calibri" charset="0"/>
                <a:ea typeface="Calibri" charset="0"/>
                <a:cs typeface="Calibri" charset="0"/>
              </a:rPr>
              <a:t>[Add questions related to the part of the pan that you feel your staff should be at given the scenario to prompt them to respond]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47595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09928" y="111332"/>
            <a:ext cx="9488245" cy="1450757"/>
          </a:xfrm>
        </p:spPr>
        <p:txBody>
          <a:bodyPr>
            <a:normAutofit/>
          </a:bodyPr>
          <a:lstStyle/>
          <a:p>
            <a:r>
              <a:rPr lang="en-US" sz="4000" dirty="0">
                <a:solidFill>
                  <a:srgbClr val="233375"/>
                </a:solidFill>
                <a:latin typeface="Calibri" charset="0"/>
                <a:ea typeface="Calibri" charset="0"/>
                <a:cs typeface="Calibri" charset="0"/>
              </a:rPr>
              <a:t>Situational Awareness Update</a:t>
            </a:r>
          </a:p>
        </p:txBody>
      </p:sp>
      <p:sp>
        <p:nvSpPr>
          <p:cNvPr id="5" name="Content Placeholder 2"/>
          <p:cNvSpPr>
            <a:spLocks noGrp="1"/>
          </p:cNvSpPr>
          <p:nvPr>
            <p:ph idx="1"/>
          </p:nvPr>
        </p:nvSpPr>
        <p:spPr>
          <a:xfrm>
            <a:off x="2084832" y="1921844"/>
            <a:ext cx="8592134" cy="4023360"/>
          </a:xfrm>
        </p:spPr>
        <p:txBody>
          <a:bodyPr>
            <a:normAutofit/>
          </a:bodyPr>
          <a:lstStyle/>
          <a:p>
            <a:pPr marL="231775" indent="-231775">
              <a:buClr>
                <a:srgbClr val="273777"/>
              </a:buClr>
              <a:buFont typeface="Arial" panose="020B0604020202020204" pitchFamily="34" charset="0"/>
              <a:buChar char="•"/>
            </a:pPr>
            <a:r>
              <a:rPr lang="en-US" dirty="0">
                <a:solidFill>
                  <a:schemeClr val="tx1"/>
                </a:solidFill>
                <a:latin typeface="Calibri" charset="0"/>
                <a:ea typeface="Calibri" charset="0"/>
                <a:cs typeface="Calibri" charset="0"/>
              </a:rPr>
              <a:t>[Add in here updates to the scenario – you want to make it an evolving event]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10731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09928" y="111332"/>
            <a:ext cx="9488245" cy="1450757"/>
          </a:xfrm>
        </p:spPr>
        <p:txBody>
          <a:bodyPr>
            <a:normAutofit/>
          </a:bodyPr>
          <a:lstStyle/>
          <a:p>
            <a:r>
              <a:rPr lang="en-US" sz="4000" dirty="0">
                <a:solidFill>
                  <a:srgbClr val="233375"/>
                </a:solidFill>
                <a:latin typeface="Calibri" charset="0"/>
                <a:ea typeface="Calibri" charset="0"/>
                <a:cs typeface="Calibri" charset="0"/>
              </a:rPr>
              <a:t>Continued/Protracted Operations</a:t>
            </a:r>
          </a:p>
        </p:txBody>
      </p:sp>
      <p:sp>
        <p:nvSpPr>
          <p:cNvPr id="5" name="Content Placeholder 2"/>
          <p:cNvSpPr>
            <a:spLocks noGrp="1"/>
          </p:cNvSpPr>
          <p:nvPr>
            <p:ph idx="1"/>
          </p:nvPr>
        </p:nvSpPr>
        <p:spPr>
          <a:xfrm>
            <a:off x="2084832" y="1921844"/>
            <a:ext cx="8592134" cy="4023360"/>
          </a:xfrm>
        </p:spPr>
        <p:txBody>
          <a:bodyPr>
            <a:normAutofit/>
          </a:bodyPr>
          <a:lstStyle/>
          <a:p>
            <a:pPr marL="282575" indent="-282575">
              <a:buClr>
                <a:srgbClr val="273777"/>
              </a:buClr>
              <a:buFont typeface="Arial" panose="020B0604020202020204" pitchFamily="34" charset="0"/>
              <a:buChar char="•"/>
            </a:pPr>
            <a:r>
              <a:rPr lang="en-US" dirty="0">
                <a:solidFill>
                  <a:schemeClr val="tx1"/>
                </a:solidFill>
                <a:latin typeface="Calibri" charset="0"/>
                <a:ea typeface="Calibri" charset="0"/>
                <a:cs typeface="Calibri" charset="0"/>
              </a:rPr>
              <a:t>[If applicable to your objectives and plan list questions about long term goals for operations, what does it look like?]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160558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09928" y="111332"/>
            <a:ext cx="9488245" cy="1450757"/>
          </a:xfrm>
        </p:spPr>
        <p:txBody>
          <a:bodyPr>
            <a:normAutofit/>
          </a:bodyPr>
          <a:lstStyle/>
          <a:p>
            <a:r>
              <a:rPr lang="en-US" sz="4000" dirty="0">
                <a:solidFill>
                  <a:srgbClr val="233375"/>
                </a:solidFill>
                <a:latin typeface="Calibri" charset="0"/>
                <a:ea typeface="Calibri" charset="0"/>
                <a:cs typeface="Calibri" charset="0"/>
              </a:rPr>
              <a:t>Roundtable Discussion</a:t>
            </a:r>
          </a:p>
        </p:txBody>
      </p:sp>
      <p:sp>
        <p:nvSpPr>
          <p:cNvPr id="5" name="Content Placeholder 2"/>
          <p:cNvSpPr>
            <a:spLocks noGrp="1"/>
          </p:cNvSpPr>
          <p:nvPr>
            <p:ph idx="1"/>
          </p:nvPr>
        </p:nvSpPr>
        <p:spPr>
          <a:xfrm>
            <a:off x="2084832" y="1921844"/>
            <a:ext cx="8592134" cy="4023360"/>
          </a:xfrm>
        </p:spPr>
        <p:txBody>
          <a:bodyPr>
            <a:normAutofit/>
          </a:bodyPr>
          <a:lstStyle/>
          <a:p>
            <a:pPr marL="0" indent="0">
              <a:buClr>
                <a:srgbClr val="273777"/>
              </a:buClr>
              <a:buNone/>
            </a:pPr>
            <a:r>
              <a:rPr lang="en-US" b="1" dirty="0">
                <a:solidFill>
                  <a:schemeClr val="tx1"/>
                </a:solidFill>
                <a:latin typeface="Calibri" charset="0"/>
                <a:ea typeface="Calibri" charset="0"/>
                <a:cs typeface="Calibri" charset="0"/>
              </a:rPr>
              <a:t>Did we meet the following objectives?</a:t>
            </a:r>
          </a:p>
          <a:p>
            <a:pPr marL="282575" indent="-282575">
              <a:buClr>
                <a:srgbClr val="273777"/>
              </a:buClr>
              <a:buFont typeface="Arial" panose="020B0604020202020204" pitchFamily="34" charset="0"/>
              <a:buChar char="•"/>
            </a:pPr>
            <a:r>
              <a:rPr lang="en-US" dirty="0">
                <a:solidFill>
                  <a:schemeClr val="tx1"/>
                </a:solidFill>
                <a:latin typeface="Calibri" charset="0"/>
                <a:ea typeface="Calibri" charset="0"/>
                <a:cs typeface="Calibri" charset="0"/>
              </a:rPr>
              <a:t>[List what you put in slide 6 “tabletop objectives”]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86130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09928" y="127374"/>
            <a:ext cx="9488245" cy="1450757"/>
          </a:xfrm>
        </p:spPr>
        <p:txBody>
          <a:bodyPr>
            <a:normAutofit/>
          </a:bodyPr>
          <a:lstStyle/>
          <a:p>
            <a:r>
              <a:rPr lang="en-US" sz="4000" dirty="0">
                <a:solidFill>
                  <a:srgbClr val="233375"/>
                </a:solidFill>
                <a:latin typeface="Calibri" charset="0"/>
                <a:ea typeface="Calibri" charset="0"/>
                <a:cs typeface="Calibri" charset="0"/>
              </a:rPr>
              <a:t>Next Steps</a:t>
            </a:r>
          </a:p>
        </p:txBody>
      </p:sp>
      <p:sp>
        <p:nvSpPr>
          <p:cNvPr id="5" name="Content Placeholder 2"/>
          <p:cNvSpPr>
            <a:spLocks noGrp="1"/>
          </p:cNvSpPr>
          <p:nvPr>
            <p:ph idx="1"/>
          </p:nvPr>
        </p:nvSpPr>
        <p:spPr>
          <a:xfrm>
            <a:off x="2084832" y="1937886"/>
            <a:ext cx="9113341" cy="4414788"/>
          </a:xfrm>
        </p:spPr>
        <p:txBody>
          <a:bodyPr>
            <a:normAutofit fontScale="92500"/>
          </a:bodyPr>
          <a:lstStyle/>
          <a:p>
            <a:r>
              <a:rPr lang="en-US" sz="2800" b="1" dirty="0">
                <a:solidFill>
                  <a:schemeClr val="tx1"/>
                </a:solidFill>
                <a:latin typeface="Calibri" charset="0"/>
                <a:ea typeface="Calibri" charset="0"/>
                <a:cs typeface="Calibri" charset="0"/>
              </a:rPr>
              <a:t>Before you depart, please be aware that:</a:t>
            </a:r>
          </a:p>
          <a:p>
            <a:pPr lvl="1">
              <a:spcBef>
                <a:spcPts val="1000"/>
              </a:spcBef>
              <a:buClr>
                <a:srgbClr val="233375"/>
              </a:buClr>
            </a:pPr>
            <a:r>
              <a:rPr lang="en-US" sz="2600" dirty="0">
                <a:solidFill>
                  <a:schemeClr val="tx1"/>
                </a:solidFill>
                <a:latin typeface="Calibri" charset="0"/>
                <a:ea typeface="Calibri" charset="0"/>
                <a:cs typeface="Calibri" charset="0"/>
              </a:rPr>
              <a:t>Participants are asked to please complete and submit your evaluations</a:t>
            </a:r>
          </a:p>
          <a:p>
            <a:pPr lvl="1">
              <a:spcBef>
                <a:spcPts val="1000"/>
              </a:spcBef>
              <a:buClr>
                <a:srgbClr val="233375"/>
              </a:buClr>
            </a:pPr>
            <a:r>
              <a:rPr lang="en-US" sz="2600" dirty="0">
                <a:solidFill>
                  <a:schemeClr val="tx1"/>
                </a:solidFill>
                <a:latin typeface="Calibri" charset="0"/>
                <a:ea typeface="Calibri" charset="0"/>
                <a:cs typeface="Calibri" charset="0"/>
              </a:rPr>
              <a:t>The [whoever is responsible for plan revision] will begin to revise necessary portions of the name of the plan you were exercising</a:t>
            </a:r>
          </a:p>
          <a:p>
            <a:pPr lvl="1">
              <a:spcBef>
                <a:spcPts val="1000"/>
              </a:spcBef>
              <a:buClr>
                <a:srgbClr val="233375"/>
              </a:buClr>
            </a:pPr>
            <a:r>
              <a:rPr lang="en-US" sz="2600" dirty="0">
                <a:solidFill>
                  <a:schemeClr val="tx1"/>
                </a:solidFill>
                <a:latin typeface="Calibri" charset="0"/>
                <a:ea typeface="Calibri" charset="0"/>
                <a:cs typeface="Calibri" charset="0"/>
              </a:rPr>
              <a:t>Upon completion, the EPC will disseminate the plan to relevant parties </a:t>
            </a:r>
          </a:p>
          <a:p>
            <a:pPr lvl="1">
              <a:spcBef>
                <a:spcPts val="1000"/>
              </a:spcBef>
              <a:buClr>
                <a:srgbClr val="233375"/>
              </a:buClr>
            </a:pPr>
            <a:r>
              <a:rPr lang="en-US" sz="2600" dirty="0">
                <a:solidFill>
                  <a:schemeClr val="tx1"/>
                </a:solidFill>
                <a:latin typeface="Calibri" charset="0"/>
                <a:ea typeface="Calibri" charset="0"/>
                <a:cs typeface="Calibri" charset="0"/>
              </a:rPr>
              <a:t>The next exercise in the series will be a [Full-Scale Exercise (FSE)] to be held on:</a:t>
            </a:r>
          </a:p>
          <a:p>
            <a:pPr marL="0" indent="0" algn="ctr">
              <a:buClr>
                <a:srgbClr val="002060"/>
              </a:buClr>
              <a:buNone/>
            </a:pPr>
            <a:r>
              <a:rPr lang="en-US" b="1" dirty="0">
                <a:solidFill>
                  <a:schemeClr val="tx1"/>
                </a:solidFill>
                <a:latin typeface="Calibri" charset="0"/>
                <a:ea typeface="Calibri" charset="0"/>
                <a:cs typeface="Calibri" charset="0"/>
              </a:rPr>
              <a:t>[Date]</a:t>
            </a:r>
          </a:p>
          <a:p>
            <a:pPr marL="0" indent="0" algn="ctr">
              <a:buClr>
                <a:srgbClr val="002060"/>
              </a:buClr>
              <a:buNone/>
            </a:pPr>
            <a:r>
              <a:rPr lang="en-US" b="1" dirty="0">
                <a:solidFill>
                  <a:schemeClr val="tx1"/>
                </a:solidFill>
                <a:latin typeface="Calibri" charset="0"/>
                <a:ea typeface="Calibri" charset="0"/>
                <a:cs typeface="Calibri" charset="0"/>
              </a:rPr>
              <a:t>[Time]</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199215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a:xfrm>
            <a:off x="329184" y="1541561"/>
            <a:ext cx="11504228" cy="822960"/>
          </a:xfrm>
        </p:spPr>
        <p:txBody>
          <a:bodyPr>
            <a:noAutofit/>
          </a:bodyPr>
          <a:lstStyle/>
          <a:p>
            <a:pPr algn="ctr"/>
            <a:r>
              <a:rPr lang="en-US" sz="6000" b="1" dirty="0">
                <a:solidFill>
                  <a:schemeClr val="bg1"/>
                </a:solidFill>
                <a:latin typeface="Calibri" charset="0"/>
                <a:ea typeface="Calibri" charset="0"/>
                <a:cs typeface="Calibri" charset="0"/>
              </a:rPr>
              <a:t>Thank You for Participating!</a:t>
            </a:r>
          </a:p>
        </p:txBody>
      </p:sp>
      <p:sp>
        <p:nvSpPr>
          <p:cNvPr id="5" name="Rectangle 3"/>
          <p:cNvSpPr txBox="1">
            <a:spLocks noChangeArrowheads="1"/>
          </p:cNvSpPr>
          <p:nvPr/>
        </p:nvSpPr>
        <p:spPr>
          <a:xfrm>
            <a:off x="6681602" y="2898628"/>
            <a:ext cx="4143282" cy="1752600"/>
          </a:xfrm>
          <a:prstGeom prst="rect">
            <a:avLst/>
          </a:prstGeom>
        </p:spPr>
        <p:txBody>
          <a:bodyPr vert="horz" lIns="91440" tIns="45720" rIns="91440" bIns="45720" rtlCol="0">
            <a:normAutofit/>
          </a:bodyPr>
          <a:lstStyle/>
          <a:p>
            <a:pPr algn="ctr"/>
            <a:r>
              <a:rPr lang="en-US" b="1" dirty="0">
                <a:solidFill>
                  <a:srgbClr val="ACD7C2"/>
                </a:solidFill>
                <a:latin typeface="Calibri" charset="0"/>
                <a:ea typeface="Calibri" charset="0"/>
                <a:cs typeface="Calibri" charset="0"/>
              </a:rPr>
              <a:t>[Insert names of exercise facilitators/directors]</a:t>
            </a:r>
            <a:endParaRPr kumimoji="0" lang="en-US" u="none" strike="noStrike" kern="1200" cap="none" spc="0" normalizeH="0" baseline="0" noProof="0" dirty="0">
              <a:ln>
                <a:noFill/>
              </a:ln>
              <a:solidFill>
                <a:schemeClr val="bg1"/>
              </a:solidFill>
              <a:effectLst/>
              <a:uLnTx/>
              <a:uFillTx/>
              <a:latin typeface="Calibri" charset="0"/>
              <a:ea typeface="Calibri" charset="0"/>
              <a:cs typeface="Calibri" charset="0"/>
            </a:endParaRPr>
          </a:p>
        </p:txBody>
      </p:sp>
      <p:sp>
        <p:nvSpPr>
          <p:cNvPr id="6" name="Rectangle 3"/>
          <p:cNvSpPr txBox="1">
            <a:spLocks noChangeArrowheads="1"/>
          </p:cNvSpPr>
          <p:nvPr/>
        </p:nvSpPr>
        <p:spPr>
          <a:xfrm>
            <a:off x="1640540" y="2898628"/>
            <a:ext cx="3863465" cy="1619585"/>
          </a:xfrm>
          <a:prstGeom prst="rect">
            <a:avLst/>
          </a:prstGeom>
        </p:spPr>
        <p:txBody>
          <a:bodyPr vert="horz" lIns="91440" tIns="45720" rIns="91440" bIns="45720" rtlCol="0">
            <a:normAutofit/>
          </a:bodyPr>
          <a:lstStyle/>
          <a:p>
            <a:pPr algn="ctr"/>
            <a:r>
              <a:rPr lang="en-US" b="1" dirty="0">
                <a:solidFill>
                  <a:srgbClr val="ACD7C2"/>
                </a:solidFill>
                <a:latin typeface="Calibri" charset="0"/>
                <a:ea typeface="Calibri" charset="0"/>
                <a:cs typeface="Calibri" charset="0"/>
              </a:rPr>
              <a:t>[Insert names of exercise facilitators/directors]</a:t>
            </a:r>
            <a:endParaRPr kumimoji="0" lang="en-US" u="none" strike="noStrike" kern="1200" cap="none" spc="0" normalizeH="0" baseline="0" noProof="0" dirty="0">
              <a:ln>
                <a:noFill/>
              </a:ln>
              <a:solidFill>
                <a:schemeClr val="bg1"/>
              </a:solidFill>
              <a:effectLst/>
              <a:uLnTx/>
              <a:uFillTx/>
              <a:latin typeface="Calibri" charset="0"/>
              <a:ea typeface="Calibri" charset="0"/>
              <a:cs typeface="Calibri"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152423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216794" y="2369711"/>
            <a:ext cx="12192000"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pPr algn="ctr"/>
            <a:endParaRPr lang="en-US" b="1" dirty="0"/>
          </a:p>
        </p:txBody>
      </p:sp>
      <p:sp>
        <p:nvSpPr>
          <p:cNvPr id="11" name="Title 1"/>
          <p:cNvSpPr>
            <a:spLocks noGrp="1"/>
          </p:cNvSpPr>
          <p:nvPr>
            <p:ph type="title"/>
          </p:nvPr>
        </p:nvSpPr>
        <p:spPr>
          <a:xfrm>
            <a:off x="1603553" y="5074920"/>
            <a:ext cx="10113264" cy="822960"/>
          </a:xfrm>
        </p:spPr>
        <p:txBody>
          <a:bodyPr/>
          <a:lstStyle/>
          <a:p>
            <a:pPr algn="r"/>
            <a:r>
              <a:rPr lang="en-US" sz="3000" b="1" dirty="0">
                <a:solidFill>
                  <a:srgbClr val="233375"/>
                </a:solidFill>
                <a:latin typeface="Calibri" charset="0"/>
                <a:ea typeface="Calibri" charset="0"/>
                <a:cs typeface="Calibri" charset="0"/>
              </a:rPr>
              <a:t>&lt;Name of Department&gt; Tabletop</a:t>
            </a:r>
          </a:p>
        </p:txBody>
      </p:sp>
      <p:sp>
        <p:nvSpPr>
          <p:cNvPr id="12" name="Text Placeholder 3"/>
          <p:cNvSpPr>
            <a:spLocks noGrp="1"/>
          </p:cNvSpPr>
          <p:nvPr>
            <p:ph type="body" sz="half" idx="2"/>
          </p:nvPr>
        </p:nvSpPr>
        <p:spPr>
          <a:xfrm>
            <a:off x="1632123" y="5907023"/>
            <a:ext cx="10113264" cy="594360"/>
          </a:xfrm>
        </p:spPr>
        <p:txBody>
          <a:bodyPr>
            <a:normAutofit/>
          </a:bodyPr>
          <a:lstStyle/>
          <a:p>
            <a:pPr algn="r"/>
            <a:r>
              <a:rPr lang="en-US" sz="2200" dirty="0">
                <a:solidFill>
                  <a:srgbClr val="233375"/>
                </a:solidFill>
                <a:latin typeface="Calibri Light" charset="0"/>
                <a:ea typeface="Calibri Light" charset="0"/>
                <a:cs typeface="Calibri Light" charset="0"/>
              </a:rPr>
              <a:t>&lt;Place Date Here&gt;</a:t>
            </a:r>
          </a:p>
        </p:txBody>
      </p:sp>
      <p:sp>
        <p:nvSpPr>
          <p:cNvPr id="13" name="Title 1"/>
          <p:cNvSpPr txBox="1">
            <a:spLocks/>
          </p:cNvSpPr>
          <p:nvPr/>
        </p:nvSpPr>
        <p:spPr>
          <a:xfrm>
            <a:off x="0" y="1023890"/>
            <a:ext cx="12192000" cy="2317174"/>
          </a:xfrm>
          <a:prstGeom prst="rect">
            <a:avLst/>
          </a:prstGeom>
          <a:noFill/>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pPr algn="ctr"/>
            <a:r>
              <a:rPr lang="en-US" sz="4400" b="1" dirty="0">
                <a:latin typeface="Calibri" charset="0"/>
                <a:ea typeface="Calibri" charset="0"/>
                <a:cs typeface="Calibri" charset="0"/>
              </a:rPr>
              <a:t>[Place Institution’s Name Here]</a:t>
            </a:r>
          </a:p>
          <a:p>
            <a:pPr algn="ctr"/>
            <a:endParaRPr lang="en-US" sz="4400" b="1" dirty="0">
              <a:solidFill>
                <a:srgbClr val="FF0000"/>
              </a:solidFill>
            </a:endParaRPr>
          </a:p>
          <a:p>
            <a:pPr algn="ctr"/>
            <a:r>
              <a:rPr lang="en-US" sz="3400" b="1" dirty="0">
                <a:latin typeface="Calibri" charset="0"/>
                <a:ea typeface="Calibri" charset="0"/>
                <a:cs typeface="Calibri" charset="0"/>
              </a:rPr>
              <a:t>[Department Name Exercise Series]</a:t>
            </a:r>
          </a:p>
        </p:txBody>
      </p:sp>
      <p:cxnSp>
        <p:nvCxnSpPr>
          <p:cNvPr id="14" name="Straight Connector 13"/>
          <p:cNvCxnSpPr/>
          <p:nvPr/>
        </p:nvCxnSpPr>
        <p:spPr>
          <a:xfrm>
            <a:off x="1253067" y="2548971"/>
            <a:ext cx="9753600" cy="0"/>
          </a:xfrm>
          <a:prstGeom prst="line">
            <a:avLst/>
          </a:prstGeom>
          <a:ln w="25400">
            <a:solidFill>
              <a:srgbClr val="ACD7C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5105110"/>
            <a:ext cx="1930159" cy="1498413"/>
          </a:xfrm>
          <a:prstGeom prst="rect">
            <a:avLst/>
          </a:prstGeom>
        </p:spPr>
      </p:pic>
    </p:spTree>
    <p:extLst>
      <p:ext uri="{BB962C8B-B14F-4D97-AF65-F5344CB8AC3E}">
        <p14:creationId xmlns:p14="http://schemas.microsoft.com/office/powerpoint/2010/main" val="385377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itle 1"/>
          <p:cNvSpPr>
            <a:spLocks noGrp="1"/>
          </p:cNvSpPr>
          <p:nvPr>
            <p:ph type="title"/>
          </p:nvPr>
        </p:nvSpPr>
        <p:spPr>
          <a:xfrm>
            <a:off x="3738281" y="5612802"/>
            <a:ext cx="7978535" cy="822960"/>
          </a:xfrm>
        </p:spPr>
        <p:txBody>
          <a:bodyPr/>
          <a:lstStyle/>
          <a:p>
            <a:pPr algn="r"/>
            <a:r>
              <a:rPr lang="en-US" sz="4000" b="1" dirty="0">
                <a:solidFill>
                  <a:srgbClr val="233375"/>
                </a:solidFill>
                <a:latin typeface="Calibri" charset="0"/>
                <a:ea typeface="Calibri" charset="0"/>
                <a:cs typeface="Calibri" charset="0"/>
              </a:rPr>
              <a:t>End Tabletop</a:t>
            </a:r>
          </a:p>
        </p:txBody>
      </p:sp>
      <p:sp>
        <p:nvSpPr>
          <p:cNvPr id="20" name="Title 1"/>
          <p:cNvSpPr txBox="1">
            <a:spLocks/>
          </p:cNvSpPr>
          <p:nvPr/>
        </p:nvSpPr>
        <p:spPr>
          <a:xfrm>
            <a:off x="0" y="1024128"/>
            <a:ext cx="12192000" cy="2317174"/>
          </a:xfrm>
          <a:prstGeom prst="rect">
            <a:avLst/>
          </a:prstGeom>
          <a:noFill/>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pPr algn="ctr"/>
            <a:r>
              <a:rPr lang="en-US" sz="4400" b="1" dirty="0">
                <a:latin typeface="Calibri" charset="0"/>
                <a:ea typeface="Calibri" charset="0"/>
                <a:cs typeface="Calibri" charset="0"/>
              </a:rPr>
              <a:t>[Place Institution’s Name Here]</a:t>
            </a:r>
          </a:p>
          <a:p>
            <a:pPr algn="ctr"/>
            <a:endParaRPr lang="en-US" sz="4400" b="1" dirty="0">
              <a:solidFill>
                <a:srgbClr val="FF0000"/>
              </a:solidFill>
            </a:endParaRPr>
          </a:p>
          <a:p>
            <a:pPr algn="ctr"/>
            <a:r>
              <a:rPr lang="en-US" sz="3400" b="1" dirty="0">
                <a:latin typeface="Calibri" charset="0"/>
                <a:ea typeface="Calibri" charset="0"/>
                <a:cs typeface="Calibri" charset="0"/>
              </a:rPr>
              <a:t>[Department Name Exercise Series]</a:t>
            </a:r>
          </a:p>
        </p:txBody>
      </p:sp>
      <p:cxnSp>
        <p:nvCxnSpPr>
          <p:cNvPr id="22" name="Straight Connector 21"/>
          <p:cNvCxnSpPr/>
          <p:nvPr/>
        </p:nvCxnSpPr>
        <p:spPr>
          <a:xfrm>
            <a:off x="1253067" y="2551176"/>
            <a:ext cx="9753600" cy="0"/>
          </a:xfrm>
          <a:prstGeom prst="line">
            <a:avLst/>
          </a:prstGeom>
          <a:ln w="25400">
            <a:solidFill>
              <a:srgbClr val="ACD7C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5102352"/>
            <a:ext cx="1930159" cy="1498413"/>
          </a:xfrm>
          <a:prstGeom prst="rect">
            <a:avLst/>
          </a:prstGeom>
        </p:spPr>
      </p:pic>
    </p:spTree>
    <p:extLst>
      <p:ext uri="{BB962C8B-B14F-4D97-AF65-F5344CB8AC3E}">
        <p14:creationId xmlns:p14="http://schemas.microsoft.com/office/powerpoint/2010/main" val="402008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041" y="1393750"/>
            <a:ext cx="2352001" cy="17438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558" y="1395561"/>
            <a:ext cx="2352001" cy="17438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558" y="4266569"/>
            <a:ext cx="2352001" cy="17438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040" y="4266569"/>
            <a:ext cx="2352001" cy="1743896"/>
          </a:xfrm>
          <a:prstGeom prst="rect">
            <a:avLst/>
          </a:prstGeom>
        </p:spPr>
      </p:pic>
      <p:sp>
        <p:nvSpPr>
          <p:cNvPr id="9" name="Title 12"/>
          <p:cNvSpPr>
            <a:spLocks noGrp="1"/>
          </p:cNvSpPr>
          <p:nvPr>
            <p:ph type="title"/>
          </p:nvPr>
        </p:nvSpPr>
        <p:spPr>
          <a:xfrm>
            <a:off x="376283" y="777239"/>
            <a:ext cx="2739676" cy="2286000"/>
          </a:xfrm>
        </p:spPr>
        <p:txBody>
          <a:bodyPr>
            <a:normAutofit/>
          </a:bodyPr>
          <a:lstStyle/>
          <a:p>
            <a:pPr algn="ctr"/>
            <a:r>
              <a:rPr lang="en-US" sz="4200" b="1" dirty="0">
                <a:solidFill>
                  <a:srgbClr val="233375"/>
                </a:solidFill>
                <a:latin typeface="Calibri" charset="0"/>
                <a:ea typeface="Calibri" charset="0"/>
                <a:cs typeface="Calibri" charset="0"/>
              </a:rPr>
              <a:t>Agenda</a:t>
            </a:r>
          </a:p>
        </p:txBody>
      </p:sp>
      <p:grpSp>
        <p:nvGrpSpPr>
          <p:cNvPr id="10" name="Group 9" descr="Titled Picture Bocks"/>
          <p:cNvGrpSpPr/>
          <p:nvPr/>
        </p:nvGrpSpPr>
        <p:grpSpPr>
          <a:xfrm>
            <a:off x="3519041" y="1032748"/>
            <a:ext cx="8159083" cy="4945607"/>
            <a:chOff x="3392523" y="883545"/>
            <a:chExt cx="8159083" cy="4945607"/>
          </a:xfrm>
        </p:grpSpPr>
        <p:sp>
          <p:nvSpPr>
            <p:cNvPr id="11" name="Freeform 10"/>
            <p:cNvSpPr/>
            <p:nvPr/>
          </p:nvSpPr>
          <p:spPr>
            <a:xfrm>
              <a:off x="5985046" y="1377537"/>
              <a:ext cx="1269998" cy="1167636"/>
            </a:xfrm>
            <a:custGeom>
              <a:avLst/>
              <a:gdLst>
                <a:gd name="connsiteX0" fmla="*/ 0 w 1121861"/>
                <a:gd name="connsiteY0" fmla="*/ 112186 h 1167636"/>
                <a:gd name="connsiteX1" fmla="*/ 32859 w 1121861"/>
                <a:gd name="connsiteY1" fmla="*/ 32859 h 1167636"/>
                <a:gd name="connsiteX2" fmla="*/ 112187 w 1121861"/>
                <a:gd name="connsiteY2" fmla="*/ 1 h 1167636"/>
                <a:gd name="connsiteX3" fmla="*/ 1009675 w 1121861"/>
                <a:gd name="connsiteY3" fmla="*/ 0 h 1167636"/>
                <a:gd name="connsiteX4" fmla="*/ 1089002 w 1121861"/>
                <a:gd name="connsiteY4" fmla="*/ 32859 h 1167636"/>
                <a:gd name="connsiteX5" fmla="*/ 1121860 w 1121861"/>
                <a:gd name="connsiteY5" fmla="*/ 112187 h 1167636"/>
                <a:gd name="connsiteX6" fmla="*/ 1121861 w 1121861"/>
                <a:gd name="connsiteY6" fmla="*/ 1055450 h 1167636"/>
                <a:gd name="connsiteX7" fmla="*/ 1089002 w 1121861"/>
                <a:gd name="connsiteY7" fmla="*/ 1134778 h 1167636"/>
                <a:gd name="connsiteX8" fmla="*/ 1009674 w 1121861"/>
                <a:gd name="connsiteY8" fmla="*/ 1167636 h 1167636"/>
                <a:gd name="connsiteX9" fmla="*/ 112186 w 1121861"/>
                <a:gd name="connsiteY9" fmla="*/ 1167636 h 1167636"/>
                <a:gd name="connsiteX10" fmla="*/ 32859 w 1121861"/>
                <a:gd name="connsiteY10" fmla="*/ 1134777 h 1167636"/>
                <a:gd name="connsiteX11" fmla="*/ 1 w 1121861"/>
                <a:gd name="connsiteY11" fmla="*/ 1055449 h 1167636"/>
                <a:gd name="connsiteX12" fmla="*/ 0 w 1121861"/>
                <a:gd name="connsiteY12" fmla="*/ 112186 h 116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1861" h="1167636">
                  <a:moveTo>
                    <a:pt x="0" y="112186"/>
                  </a:moveTo>
                  <a:cubicBezTo>
                    <a:pt x="0" y="82432"/>
                    <a:pt x="11820" y="53897"/>
                    <a:pt x="32859" y="32859"/>
                  </a:cubicBezTo>
                  <a:cubicBezTo>
                    <a:pt x="53898" y="11820"/>
                    <a:pt x="82433" y="1"/>
                    <a:pt x="112187" y="1"/>
                  </a:cubicBezTo>
                  <a:lnTo>
                    <a:pt x="1009675" y="0"/>
                  </a:lnTo>
                  <a:cubicBezTo>
                    <a:pt x="1039429" y="0"/>
                    <a:pt x="1067964" y="11820"/>
                    <a:pt x="1089002" y="32859"/>
                  </a:cubicBezTo>
                  <a:cubicBezTo>
                    <a:pt x="1110041" y="53898"/>
                    <a:pt x="1121860" y="82433"/>
                    <a:pt x="1121860" y="112187"/>
                  </a:cubicBezTo>
                  <a:cubicBezTo>
                    <a:pt x="1121860" y="426608"/>
                    <a:pt x="1121861" y="741029"/>
                    <a:pt x="1121861" y="1055450"/>
                  </a:cubicBezTo>
                  <a:cubicBezTo>
                    <a:pt x="1121861" y="1085204"/>
                    <a:pt x="1110041" y="1113739"/>
                    <a:pt x="1089002" y="1134778"/>
                  </a:cubicBezTo>
                  <a:cubicBezTo>
                    <a:pt x="1067963" y="1155817"/>
                    <a:pt x="1039428" y="1167637"/>
                    <a:pt x="1009674" y="1167636"/>
                  </a:cubicBezTo>
                  <a:lnTo>
                    <a:pt x="112186" y="1167636"/>
                  </a:lnTo>
                  <a:cubicBezTo>
                    <a:pt x="82432" y="1167636"/>
                    <a:pt x="53897" y="1155816"/>
                    <a:pt x="32859" y="1134777"/>
                  </a:cubicBezTo>
                  <a:cubicBezTo>
                    <a:pt x="11820" y="1113738"/>
                    <a:pt x="1" y="1085203"/>
                    <a:pt x="1" y="1055449"/>
                  </a:cubicBezTo>
                  <a:cubicBezTo>
                    <a:pt x="1" y="741028"/>
                    <a:pt x="0" y="426607"/>
                    <a:pt x="0" y="112186"/>
                  </a:cubicBezTo>
                  <a:close/>
                </a:path>
              </a:pathLst>
            </a:custGeom>
            <a:solidFill>
              <a:srgbClr val="ACD7C2">
                <a:alpha val="60000"/>
              </a:srgbClr>
            </a:solidFill>
            <a:ln>
              <a:noFill/>
            </a:ln>
          </p:spPr>
          <p:style>
            <a:lnRef idx="2">
              <a:schemeClr val="dk1"/>
            </a:lnRef>
            <a:fillRef idx="1">
              <a:schemeClr val="lt1"/>
            </a:fillRef>
            <a:effectRef idx="0">
              <a:schemeClr val="dk1"/>
            </a:effectRef>
            <a:fontRef idx="minor">
              <a:schemeClr val="dk1"/>
            </a:fontRef>
          </p:style>
          <p:txBody>
            <a:bodyPr spcFirstLastPara="0" vert="horz" wrap="square" lIns="86198" tIns="86198" rIns="86198" bIns="86198" numCol="1" spcCol="1270" anchor="ctr" anchorCtr="0">
              <a:noAutofit/>
            </a:bodyPr>
            <a:lstStyle/>
            <a:p>
              <a:pPr marL="171450" lvl="1" indent="-171450" algn="l" defTabSz="488950">
                <a:lnSpc>
                  <a:spcPct val="90000"/>
                </a:lnSpc>
                <a:spcBef>
                  <a:spcPct val="0"/>
                </a:spcBef>
                <a:spcAft>
                  <a:spcPct val="15000"/>
                </a:spcAft>
                <a:buFont typeface="Arial" charset="0"/>
                <a:buChar char="•"/>
              </a:pPr>
              <a:r>
                <a:rPr lang="en-US" sz="1200" kern="1200" dirty="0">
                  <a:solidFill>
                    <a:schemeClr val="tx1"/>
                  </a:solidFill>
                  <a:latin typeface="Calibri" charset="0"/>
                  <a:ea typeface="Calibri" charset="0"/>
                  <a:cs typeface="Calibri" charset="0"/>
                </a:rPr>
                <a:t>Agenda</a:t>
              </a:r>
            </a:p>
          </p:txBody>
        </p:sp>
        <p:sp>
          <p:nvSpPr>
            <p:cNvPr id="12" name="Freeform 11"/>
            <p:cNvSpPr/>
            <p:nvPr/>
          </p:nvSpPr>
          <p:spPr>
            <a:xfrm>
              <a:off x="3392523" y="883545"/>
              <a:ext cx="2735868" cy="345182"/>
            </a:xfrm>
            <a:custGeom>
              <a:avLst/>
              <a:gdLst>
                <a:gd name="connsiteX0" fmla="*/ 57531 w 2365871"/>
                <a:gd name="connsiteY0" fmla="*/ 0 h 345182"/>
                <a:gd name="connsiteX1" fmla="*/ 2308340 w 2365871"/>
                <a:gd name="connsiteY1" fmla="*/ 0 h 345182"/>
                <a:gd name="connsiteX2" fmla="*/ 2349021 w 2365871"/>
                <a:gd name="connsiteY2" fmla="*/ 16850 h 345182"/>
                <a:gd name="connsiteX3" fmla="*/ 2365871 w 2365871"/>
                <a:gd name="connsiteY3" fmla="*/ 57531 h 345182"/>
                <a:gd name="connsiteX4" fmla="*/ 2365871 w 2365871"/>
                <a:gd name="connsiteY4" fmla="*/ 345182 h 345182"/>
                <a:gd name="connsiteX5" fmla="*/ 2365871 w 2365871"/>
                <a:gd name="connsiteY5" fmla="*/ 345182 h 345182"/>
                <a:gd name="connsiteX6" fmla="*/ 2365871 w 2365871"/>
                <a:gd name="connsiteY6" fmla="*/ 345182 h 345182"/>
                <a:gd name="connsiteX7" fmla="*/ 0 w 2365871"/>
                <a:gd name="connsiteY7" fmla="*/ 345182 h 345182"/>
                <a:gd name="connsiteX8" fmla="*/ 0 w 2365871"/>
                <a:gd name="connsiteY8" fmla="*/ 345182 h 345182"/>
                <a:gd name="connsiteX9" fmla="*/ 0 w 2365871"/>
                <a:gd name="connsiteY9" fmla="*/ 345182 h 345182"/>
                <a:gd name="connsiteX10" fmla="*/ 0 w 2365871"/>
                <a:gd name="connsiteY10" fmla="*/ 57531 h 345182"/>
                <a:gd name="connsiteX11" fmla="*/ 16850 w 2365871"/>
                <a:gd name="connsiteY11" fmla="*/ 16850 h 345182"/>
                <a:gd name="connsiteX12" fmla="*/ 57531 w 2365871"/>
                <a:gd name="connsiteY12" fmla="*/ 0 h 34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5871" h="345182">
                  <a:moveTo>
                    <a:pt x="57531" y="0"/>
                  </a:moveTo>
                  <a:lnTo>
                    <a:pt x="2308340" y="0"/>
                  </a:lnTo>
                  <a:cubicBezTo>
                    <a:pt x="2323598" y="0"/>
                    <a:pt x="2338231" y="6061"/>
                    <a:pt x="2349021" y="16850"/>
                  </a:cubicBezTo>
                  <a:cubicBezTo>
                    <a:pt x="2359810" y="27639"/>
                    <a:pt x="2365871" y="42272"/>
                    <a:pt x="2365871" y="57531"/>
                  </a:cubicBezTo>
                  <a:lnTo>
                    <a:pt x="2365871" y="345182"/>
                  </a:lnTo>
                  <a:lnTo>
                    <a:pt x="2365871" y="345182"/>
                  </a:lnTo>
                  <a:lnTo>
                    <a:pt x="2365871" y="345182"/>
                  </a:lnTo>
                  <a:lnTo>
                    <a:pt x="0" y="345182"/>
                  </a:lnTo>
                  <a:lnTo>
                    <a:pt x="0" y="345182"/>
                  </a:lnTo>
                  <a:lnTo>
                    <a:pt x="0" y="345182"/>
                  </a:lnTo>
                  <a:lnTo>
                    <a:pt x="0" y="57531"/>
                  </a:lnTo>
                  <a:cubicBezTo>
                    <a:pt x="0" y="42273"/>
                    <a:pt x="6061" y="27640"/>
                    <a:pt x="16850" y="16850"/>
                  </a:cubicBezTo>
                  <a:cubicBezTo>
                    <a:pt x="27639" y="6061"/>
                    <a:pt x="42272" y="0"/>
                    <a:pt x="57531" y="0"/>
                  </a:cubicBezTo>
                  <a:close/>
                </a:path>
              </a:pathLst>
            </a:custGeom>
            <a:solidFill>
              <a:srgbClr val="233375"/>
            </a:solidFill>
            <a:ln>
              <a:solidFill>
                <a:srgbClr val="233375"/>
              </a:solidFill>
            </a:ln>
          </p:spPr>
          <p:style>
            <a:lnRef idx="2">
              <a:schemeClr val="dk1"/>
            </a:lnRef>
            <a:fillRef idx="1">
              <a:schemeClr val="lt1"/>
            </a:fillRef>
            <a:effectRef idx="0">
              <a:schemeClr val="dk1"/>
            </a:effectRef>
            <a:fontRef idx="minor">
              <a:schemeClr val="dk1"/>
            </a:fontRef>
          </p:style>
          <p:txBody>
            <a:bodyPr spcFirstLastPara="0" vert="horz" wrap="square" lIns="70190" tIns="70190" rIns="70190" bIns="53340" numCol="1" spcCol="1270" anchor="ctr" anchorCtr="0">
              <a:noAutofit/>
            </a:bodyPr>
            <a:lstStyle/>
            <a:p>
              <a:pPr lvl="0" algn="ctr" defTabSz="622300">
                <a:lnSpc>
                  <a:spcPct val="90000"/>
                </a:lnSpc>
                <a:spcBef>
                  <a:spcPct val="0"/>
                </a:spcBef>
                <a:spcAft>
                  <a:spcPct val="35000"/>
                </a:spcAft>
              </a:pPr>
              <a:r>
                <a:rPr lang="en-US" sz="1600" b="1" kern="1200" dirty="0">
                  <a:solidFill>
                    <a:srgbClr val="ACD7C2"/>
                  </a:solidFill>
                  <a:latin typeface="Calibri" charset="0"/>
                  <a:ea typeface="Calibri" charset="0"/>
                  <a:cs typeface="Calibri" charset="0"/>
                </a:rPr>
                <a:t>1-Welcome</a:t>
              </a:r>
            </a:p>
          </p:txBody>
        </p:sp>
        <p:sp>
          <p:nvSpPr>
            <p:cNvPr id="13" name="Freeform 12"/>
            <p:cNvSpPr/>
            <p:nvPr/>
          </p:nvSpPr>
          <p:spPr>
            <a:xfrm>
              <a:off x="7847040" y="883545"/>
              <a:ext cx="2655858" cy="345182"/>
            </a:xfrm>
            <a:custGeom>
              <a:avLst/>
              <a:gdLst>
                <a:gd name="connsiteX0" fmla="*/ 57531 w 2365871"/>
                <a:gd name="connsiteY0" fmla="*/ 0 h 345182"/>
                <a:gd name="connsiteX1" fmla="*/ 2308340 w 2365871"/>
                <a:gd name="connsiteY1" fmla="*/ 0 h 345182"/>
                <a:gd name="connsiteX2" fmla="*/ 2349021 w 2365871"/>
                <a:gd name="connsiteY2" fmla="*/ 16850 h 345182"/>
                <a:gd name="connsiteX3" fmla="*/ 2365871 w 2365871"/>
                <a:gd name="connsiteY3" fmla="*/ 57531 h 345182"/>
                <a:gd name="connsiteX4" fmla="*/ 2365871 w 2365871"/>
                <a:gd name="connsiteY4" fmla="*/ 345182 h 345182"/>
                <a:gd name="connsiteX5" fmla="*/ 2365871 w 2365871"/>
                <a:gd name="connsiteY5" fmla="*/ 345182 h 345182"/>
                <a:gd name="connsiteX6" fmla="*/ 2365871 w 2365871"/>
                <a:gd name="connsiteY6" fmla="*/ 345182 h 345182"/>
                <a:gd name="connsiteX7" fmla="*/ 0 w 2365871"/>
                <a:gd name="connsiteY7" fmla="*/ 345182 h 345182"/>
                <a:gd name="connsiteX8" fmla="*/ 0 w 2365871"/>
                <a:gd name="connsiteY8" fmla="*/ 345182 h 345182"/>
                <a:gd name="connsiteX9" fmla="*/ 0 w 2365871"/>
                <a:gd name="connsiteY9" fmla="*/ 345182 h 345182"/>
                <a:gd name="connsiteX10" fmla="*/ 0 w 2365871"/>
                <a:gd name="connsiteY10" fmla="*/ 57531 h 345182"/>
                <a:gd name="connsiteX11" fmla="*/ 16850 w 2365871"/>
                <a:gd name="connsiteY11" fmla="*/ 16850 h 345182"/>
                <a:gd name="connsiteX12" fmla="*/ 57531 w 2365871"/>
                <a:gd name="connsiteY12" fmla="*/ 0 h 34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5871" h="345182">
                  <a:moveTo>
                    <a:pt x="57531" y="0"/>
                  </a:moveTo>
                  <a:lnTo>
                    <a:pt x="2308340" y="0"/>
                  </a:lnTo>
                  <a:cubicBezTo>
                    <a:pt x="2323598" y="0"/>
                    <a:pt x="2338231" y="6061"/>
                    <a:pt x="2349021" y="16850"/>
                  </a:cubicBezTo>
                  <a:cubicBezTo>
                    <a:pt x="2359810" y="27639"/>
                    <a:pt x="2365871" y="42272"/>
                    <a:pt x="2365871" y="57531"/>
                  </a:cubicBezTo>
                  <a:lnTo>
                    <a:pt x="2365871" y="345182"/>
                  </a:lnTo>
                  <a:lnTo>
                    <a:pt x="2365871" y="345182"/>
                  </a:lnTo>
                  <a:lnTo>
                    <a:pt x="2365871" y="345182"/>
                  </a:lnTo>
                  <a:lnTo>
                    <a:pt x="0" y="345182"/>
                  </a:lnTo>
                  <a:lnTo>
                    <a:pt x="0" y="345182"/>
                  </a:lnTo>
                  <a:lnTo>
                    <a:pt x="0" y="345182"/>
                  </a:lnTo>
                  <a:lnTo>
                    <a:pt x="0" y="57531"/>
                  </a:lnTo>
                  <a:cubicBezTo>
                    <a:pt x="0" y="42273"/>
                    <a:pt x="6061" y="27640"/>
                    <a:pt x="16850" y="16850"/>
                  </a:cubicBezTo>
                  <a:cubicBezTo>
                    <a:pt x="27639" y="6061"/>
                    <a:pt x="42272" y="0"/>
                    <a:pt x="57531" y="0"/>
                  </a:cubicBezTo>
                  <a:close/>
                </a:path>
              </a:pathLst>
            </a:custGeom>
            <a:solidFill>
              <a:srgbClr val="233375"/>
            </a:solidFill>
            <a:ln>
              <a:solidFill>
                <a:srgbClr val="233375"/>
              </a:solidFill>
            </a:ln>
          </p:spPr>
          <p:style>
            <a:lnRef idx="2">
              <a:schemeClr val="dk1"/>
            </a:lnRef>
            <a:fillRef idx="1">
              <a:schemeClr val="lt1"/>
            </a:fillRef>
            <a:effectRef idx="0">
              <a:schemeClr val="dk1"/>
            </a:effectRef>
            <a:fontRef idx="minor">
              <a:schemeClr val="dk1"/>
            </a:fontRef>
          </p:style>
          <p:txBody>
            <a:bodyPr spcFirstLastPara="0" vert="horz" wrap="square" lIns="70190" tIns="70190" rIns="70190" bIns="53340" numCol="1" spcCol="1270" anchor="ctr" anchorCtr="0">
              <a:noAutofit/>
            </a:bodyPr>
            <a:lstStyle/>
            <a:p>
              <a:pPr lvl="0" algn="ctr" defTabSz="622300">
                <a:lnSpc>
                  <a:spcPct val="90000"/>
                </a:lnSpc>
                <a:spcBef>
                  <a:spcPct val="0"/>
                </a:spcBef>
                <a:spcAft>
                  <a:spcPct val="35000"/>
                </a:spcAft>
              </a:pPr>
              <a:r>
                <a:rPr lang="en-US" sz="1600" b="1" kern="1200" dirty="0">
                  <a:solidFill>
                    <a:srgbClr val="ACD7C2"/>
                  </a:solidFill>
                  <a:latin typeface="Calibri" charset="0"/>
                  <a:ea typeface="Calibri" charset="0"/>
                  <a:cs typeface="Calibri" charset="0"/>
                </a:rPr>
                <a:t>3-Conduct Seminar</a:t>
              </a:r>
            </a:p>
          </p:txBody>
        </p:sp>
        <p:sp>
          <p:nvSpPr>
            <p:cNvPr id="14" name="Freeform 13"/>
            <p:cNvSpPr/>
            <p:nvPr/>
          </p:nvSpPr>
          <p:spPr>
            <a:xfrm>
              <a:off x="5952652" y="4266176"/>
              <a:ext cx="1269998" cy="1562976"/>
            </a:xfrm>
            <a:custGeom>
              <a:avLst/>
              <a:gdLst>
                <a:gd name="connsiteX0" fmla="*/ 0 w 1121861"/>
                <a:gd name="connsiteY0" fmla="*/ 112186 h 1167636"/>
                <a:gd name="connsiteX1" fmla="*/ 32859 w 1121861"/>
                <a:gd name="connsiteY1" fmla="*/ 32859 h 1167636"/>
                <a:gd name="connsiteX2" fmla="*/ 112187 w 1121861"/>
                <a:gd name="connsiteY2" fmla="*/ 1 h 1167636"/>
                <a:gd name="connsiteX3" fmla="*/ 1009675 w 1121861"/>
                <a:gd name="connsiteY3" fmla="*/ 0 h 1167636"/>
                <a:gd name="connsiteX4" fmla="*/ 1089002 w 1121861"/>
                <a:gd name="connsiteY4" fmla="*/ 32859 h 1167636"/>
                <a:gd name="connsiteX5" fmla="*/ 1121860 w 1121861"/>
                <a:gd name="connsiteY5" fmla="*/ 112187 h 1167636"/>
                <a:gd name="connsiteX6" fmla="*/ 1121861 w 1121861"/>
                <a:gd name="connsiteY6" fmla="*/ 1055450 h 1167636"/>
                <a:gd name="connsiteX7" fmla="*/ 1089002 w 1121861"/>
                <a:gd name="connsiteY7" fmla="*/ 1134778 h 1167636"/>
                <a:gd name="connsiteX8" fmla="*/ 1009674 w 1121861"/>
                <a:gd name="connsiteY8" fmla="*/ 1167636 h 1167636"/>
                <a:gd name="connsiteX9" fmla="*/ 112186 w 1121861"/>
                <a:gd name="connsiteY9" fmla="*/ 1167636 h 1167636"/>
                <a:gd name="connsiteX10" fmla="*/ 32859 w 1121861"/>
                <a:gd name="connsiteY10" fmla="*/ 1134777 h 1167636"/>
                <a:gd name="connsiteX11" fmla="*/ 1 w 1121861"/>
                <a:gd name="connsiteY11" fmla="*/ 1055449 h 1167636"/>
                <a:gd name="connsiteX12" fmla="*/ 0 w 1121861"/>
                <a:gd name="connsiteY12" fmla="*/ 112186 h 116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1861" h="1167636">
                  <a:moveTo>
                    <a:pt x="0" y="112186"/>
                  </a:moveTo>
                  <a:cubicBezTo>
                    <a:pt x="0" y="82432"/>
                    <a:pt x="11820" y="53897"/>
                    <a:pt x="32859" y="32859"/>
                  </a:cubicBezTo>
                  <a:cubicBezTo>
                    <a:pt x="53898" y="11820"/>
                    <a:pt x="82433" y="1"/>
                    <a:pt x="112187" y="1"/>
                  </a:cubicBezTo>
                  <a:lnTo>
                    <a:pt x="1009675" y="0"/>
                  </a:lnTo>
                  <a:cubicBezTo>
                    <a:pt x="1039429" y="0"/>
                    <a:pt x="1067964" y="11820"/>
                    <a:pt x="1089002" y="32859"/>
                  </a:cubicBezTo>
                  <a:cubicBezTo>
                    <a:pt x="1110041" y="53898"/>
                    <a:pt x="1121860" y="82433"/>
                    <a:pt x="1121860" y="112187"/>
                  </a:cubicBezTo>
                  <a:cubicBezTo>
                    <a:pt x="1121860" y="426608"/>
                    <a:pt x="1121861" y="741029"/>
                    <a:pt x="1121861" y="1055450"/>
                  </a:cubicBezTo>
                  <a:cubicBezTo>
                    <a:pt x="1121861" y="1085204"/>
                    <a:pt x="1110041" y="1113739"/>
                    <a:pt x="1089002" y="1134778"/>
                  </a:cubicBezTo>
                  <a:cubicBezTo>
                    <a:pt x="1067963" y="1155817"/>
                    <a:pt x="1039428" y="1167637"/>
                    <a:pt x="1009674" y="1167636"/>
                  </a:cubicBezTo>
                  <a:lnTo>
                    <a:pt x="112186" y="1167636"/>
                  </a:lnTo>
                  <a:cubicBezTo>
                    <a:pt x="82432" y="1167636"/>
                    <a:pt x="53897" y="1155816"/>
                    <a:pt x="32859" y="1134777"/>
                  </a:cubicBezTo>
                  <a:cubicBezTo>
                    <a:pt x="11820" y="1113738"/>
                    <a:pt x="1" y="1085203"/>
                    <a:pt x="1" y="1055449"/>
                  </a:cubicBezTo>
                  <a:cubicBezTo>
                    <a:pt x="1" y="741028"/>
                    <a:pt x="0" y="426607"/>
                    <a:pt x="0" y="112186"/>
                  </a:cubicBezTo>
                  <a:close/>
                </a:path>
              </a:pathLst>
            </a:custGeom>
            <a:solidFill>
              <a:srgbClr val="ACD7C2">
                <a:alpha val="60000"/>
              </a:srgbClr>
            </a:solidFill>
            <a:ln>
              <a:noFill/>
            </a:ln>
          </p:spPr>
          <p:style>
            <a:lnRef idx="2">
              <a:schemeClr val="dk1"/>
            </a:lnRef>
            <a:fillRef idx="1">
              <a:schemeClr val="lt1"/>
            </a:fillRef>
            <a:effectRef idx="0">
              <a:schemeClr val="dk1"/>
            </a:effectRef>
            <a:fontRef idx="minor">
              <a:schemeClr val="dk1"/>
            </a:fontRef>
          </p:style>
          <p:txBody>
            <a:bodyPr spcFirstLastPara="0" vert="horz" wrap="square" lIns="86198" tIns="86198" rIns="86198" bIns="86198" numCol="1" spcCol="1270" anchor="ctr" anchorCtr="0">
              <a:noAutofit/>
            </a:bodyPr>
            <a:lstStyle/>
            <a:p>
              <a:pPr marL="171450" lvl="1" indent="-171450" defTabSz="488950">
                <a:lnSpc>
                  <a:spcPct val="90000"/>
                </a:lnSpc>
                <a:spcBef>
                  <a:spcPct val="0"/>
                </a:spcBef>
                <a:spcAft>
                  <a:spcPct val="15000"/>
                </a:spcAft>
                <a:buFont typeface="Arial" charset="0"/>
                <a:buChar char="•"/>
              </a:pPr>
              <a:r>
                <a:rPr lang="en-US" sz="1200" dirty="0">
                  <a:solidFill>
                    <a:schemeClr val="tx1"/>
                  </a:solidFill>
                  <a:latin typeface="Calibri" charset="0"/>
                  <a:ea typeface="Calibri" charset="0"/>
                  <a:cs typeface="Calibri" charset="0"/>
                </a:rPr>
                <a:t>Purpose of the tabletop</a:t>
              </a:r>
            </a:p>
            <a:p>
              <a:pPr marL="171450" lvl="1" indent="-171450" defTabSz="488950">
                <a:lnSpc>
                  <a:spcPct val="90000"/>
                </a:lnSpc>
                <a:spcBef>
                  <a:spcPct val="0"/>
                </a:spcBef>
                <a:spcAft>
                  <a:spcPct val="15000"/>
                </a:spcAft>
                <a:buFont typeface="Arial" charset="0"/>
                <a:buChar char="•"/>
              </a:pPr>
              <a:r>
                <a:rPr lang="en-US" sz="1200" dirty="0">
                  <a:solidFill>
                    <a:schemeClr val="tx1"/>
                  </a:solidFill>
                  <a:latin typeface="Calibri" charset="0"/>
                  <a:ea typeface="Calibri" charset="0"/>
                  <a:cs typeface="Calibri" charset="0"/>
                </a:rPr>
                <a:t>Tabletop format</a:t>
              </a:r>
            </a:p>
            <a:p>
              <a:pPr marL="171450" lvl="1" indent="-171450" defTabSz="488950">
                <a:lnSpc>
                  <a:spcPct val="90000"/>
                </a:lnSpc>
                <a:spcBef>
                  <a:spcPct val="0"/>
                </a:spcBef>
                <a:spcAft>
                  <a:spcPct val="15000"/>
                </a:spcAft>
                <a:buFont typeface="Arial" charset="0"/>
                <a:buChar char="•"/>
              </a:pPr>
              <a:r>
                <a:rPr lang="en-US" sz="1200" dirty="0">
                  <a:solidFill>
                    <a:schemeClr val="tx1"/>
                  </a:solidFill>
                  <a:latin typeface="Calibri" charset="0"/>
                  <a:ea typeface="Calibri" charset="0"/>
                  <a:cs typeface="Calibri" charset="0"/>
                </a:rPr>
                <a:t>Tabletop objectives</a:t>
              </a:r>
            </a:p>
          </p:txBody>
        </p:sp>
        <p:sp>
          <p:nvSpPr>
            <p:cNvPr id="15" name="Freeform 14"/>
            <p:cNvSpPr/>
            <p:nvPr/>
          </p:nvSpPr>
          <p:spPr>
            <a:xfrm>
              <a:off x="3392523" y="3775936"/>
              <a:ext cx="2735866" cy="345182"/>
            </a:xfrm>
            <a:custGeom>
              <a:avLst/>
              <a:gdLst>
                <a:gd name="connsiteX0" fmla="*/ 57531 w 2365871"/>
                <a:gd name="connsiteY0" fmla="*/ 0 h 345182"/>
                <a:gd name="connsiteX1" fmla="*/ 2308340 w 2365871"/>
                <a:gd name="connsiteY1" fmla="*/ 0 h 345182"/>
                <a:gd name="connsiteX2" fmla="*/ 2349021 w 2365871"/>
                <a:gd name="connsiteY2" fmla="*/ 16850 h 345182"/>
                <a:gd name="connsiteX3" fmla="*/ 2365871 w 2365871"/>
                <a:gd name="connsiteY3" fmla="*/ 57531 h 345182"/>
                <a:gd name="connsiteX4" fmla="*/ 2365871 w 2365871"/>
                <a:gd name="connsiteY4" fmla="*/ 345182 h 345182"/>
                <a:gd name="connsiteX5" fmla="*/ 2365871 w 2365871"/>
                <a:gd name="connsiteY5" fmla="*/ 345182 h 345182"/>
                <a:gd name="connsiteX6" fmla="*/ 2365871 w 2365871"/>
                <a:gd name="connsiteY6" fmla="*/ 345182 h 345182"/>
                <a:gd name="connsiteX7" fmla="*/ 0 w 2365871"/>
                <a:gd name="connsiteY7" fmla="*/ 345182 h 345182"/>
                <a:gd name="connsiteX8" fmla="*/ 0 w 2365871"/>
                <a:gd name="connsiteY8" fmla="*/ 345182 h 345182"/>
                <a:gd name="connsiteX9" fmla="*/ 0 w 2365871"/>
                <a:gd name="connsiteY9" fmla="*/ 345182 h 345182"/>
                <a:gd name="connsiteX10" fmla="*/ 0 w 2365871"/>
                <a:gd name="connsiteY10" fmla="*/ 57531 h 345182"/>
                <a:gd name="connsiteX11" fmla="*/ 16850 w 2365871"/>
                <a:gd name="connsiteY11" fmla="*/ 16850 h 345182"/>
                <a:gd name="connsiteX12" fmla="*/ 57531 w 2365871"/>
                <a:gd name="connsiteY12" fmla="*/ 0 h 34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5871" h="345182">
                  <a:moveTo>
                    <a:pt x="57531" y="0"/>
                  </a:moveTo>
                  <a:lnTo>
                    <a:pt x="2308340" y="0"/>
                  </a:lnTo>
                  <a:cubicBezTo>
                    <a:pt x="2323598" y="0"/>
                    <a:pt x="2338231" y="6061"/>
                    <a:pt x="2349021" y="16850"/>
                  </a:cubicBezTo>
                  <a:cubicBezTo>
                    <a:pt x="2359810" y="27639"/>
                    <a:pt x="2365871" y="42272"/>
                    <a:pt x="2365871" y="57531"/>
                  </a:cubicBezTo>
                  <a:lnTo>
                    <a:pt x="2365871" y="345182"/>
                  </a:lnTo>
                  <a:lnTo>
                    <a:pt x="2365871" y="345182"/>
                  </a:lnTo>
                  <a:lnTo>
                    <a:pt x="2365871" y="345182"/>
                  </a:lnTo>
                  <a:lnTo>
                    <a:pt x="0" y="345182"/>
                  </a:lnTo>
                  <a:lnTo>
                    <a:pt x="0" y="345182"/>
                  </a:lnTo>
                  <a:lnTo>
                    <a:pt x="0" y="345182"/>
                  </a:lnTo>
                  <a:lnTo>
                    <a:pt x="0" y="57531"/>
                  </a:lnTo>
                  <a:cubicBezTo>
                    <a:pt x="0" y="42273"/>
                    <a:pt x="6061" y="27640"/>
                    <a:pt x="16850" y="16850"/>
                  </a:cubicBezTo>
                  <a:cubicBezTo>
                    <a:pt x="27639" y="6061"/>
                    <a:pt x="42272" y="0"/>
                    <a:pt x="57531" y="0"/>
                  </a:cubicBezTo>
                  <a:close/>
                </a:path>
              </a:pathLst>
            </a:custGeom>
            <a:solidFill>
              <a:srgbClr val="233375"/>
            </a:solidFill>
            <a:ln>
              <a:solidFill>
                <a:srgbClr val="233375"/>
              </a:solidFill>
            </a:ln>
          </p:spPr>
          <p:style>
            <a:lnRef idx="2">
              <a:schemeClr val="dk1"/>
            </a:lnRef>
            <a:fillRef idx="1">
              <a:schemeClr val="lt1"/>
            </a:fillRef>
            <a:effectRef idx="0">
              <a:schemeClr val="dk1"/>
            </a:effectRef>
            <a:fontRef idx="minor">
              <a:schemeClr val="dk1"/>
            </a:fontRef>
          </p:style>
          <p:txBody>
            <a:bodyPr spcFirstLastPara="0" vert="horz" wrap="square" lIns="70190" tIns="70190" rIns="70190" bIns="53340" numCol="1" spcCol="1270" anchor="ctr" anchorCtr="0">
              <a:noAutofit/>
            </a:bodyPr>
            <a:lstStyle/>
            <a:p>
              <a:pPr lvl="0" algn="ctr" defTabSz="622300">
                <a:lnSpc>
                  <a:spcPct val="90000"/>
                </a:lnSpc>
                <a:spcBef>
                  <a:spcPct val="0"/>
                </a:spcBef>
                <a:spcAft>
                  <a:spcPct val="35000"/>
                </a:spcAft>
              </a:pPr>
              <a:r>
                <a:rPr lang="en-US" sz="1600" b="1" kern="1200" dirty="0">
                  <a:solidFill>
                    <a:srgbClr val="ACD7C2"/>
                  </a:solidFill>
                  <a:latin typeface="Calibri" charset="0"/>
                  <a:ea typeface="Calibri" charset="0"/>
                  <a:cs typeface="Calibri" charset="0"/>
                </a:rPr>
                <a:t>2-Project Overview &amp; Goals</a:t>
              </a:r>
            </a:p>
          </p:txBody>
        </p:sp>
        <p:sp>
          <p:nvSpPr>
            <p:cNvPr id="16" name="Freeform 15"/>
            <p:cNvSpPr/>
            <p:nvPr/>
          </p:nvSpPr>
          <p:spPr>
            <a:xfrm>
              <a:off x="10429745" y="4266176"/>
              <a:ext cx="1121861" cy="1167636"/>
            </a:xfrm>
            <a:custGeom>
              <a:avLst/>
              <a:gdLst>
                <a:gd name="connsiteX0" fmla="*/ 0 w 1121861"/>
                <a:gd name="connsiteY0" fmla="*/ 112186 h 1167636"/>
                <a:gd name="connsiteX1" fmla="*/ 32859 w 1121861"/>
                <a:gd name="connsiteY1" fmla="*/ 32859 h 1167636"/>
                <a:gd name="connsiteX2" fmla="*/ 112187 w 1121861"/>
                <a:gd name="connsiteY2" fmla="*/ 1 h 1167636"/>
                <a:gd name="connsiteX3" fmla="*/ 1009675 w 1121861"/>
                <a:gd name="connsiteY3" fmla="*/ 0 h 1167636"/>
                <a:gd name="connsiteX4" fmla="*/ 1089002 w 1121861"/>
                <a:gd name="connsiteY4" fmla="*/ 32859 h 1167636"/>
                <a:gd name="connsiteX5" fmla="*/ 1121860 w 1121861"/>
                <a:gd name="connsiteY5" fmla="*/ 112187 h 1167636"/>
                <a:gd name="connsiteX6" fmla="*/ 1121861 w 1121861"/>
                <a:gd name="connsiteY6" fmla="*/ 1055450 h 1167636"/>
                <a:gd name="connsiteX7" fmla="*/ 1089002 w 1121861"/>
                <a:gd name="connsiteY7" fmla="*/ 1134778 h 1167636"/>
                <a:gd name="connsiteX8" fmla="*/ 1009674 w 1121861"/>
                <a:gd name="connsiteY8" fmla="*/ 1167636 h 1167636"/>
                <a:gd name="connsiteX9" fmla="*/ 112186 w 1121861"/>
                <a:gd name="connsiteY9" fmla="*/ 1167636 h 1167636"/>
                <a:gd name="connsiteX10" fmla="*/ 32859 w 1121861"/>
                <a:gd name="connsiteY10" fmla="*/ 1134777 h 1167636"/>
                <a:gd name="connsiteX11" fmla="*/ 1 w 1121861"/>
                <a:gd name="connsiteY11" fmla="*/ 1055449 h 1167636"/>
                <a:gd name="connsiteX12" fmla="*/ 0 w 1121861"/>
                <a:gd name="connsiteY12" fmla="*/ 112186 h 116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1861" h="1167636">
                  <a:moveTo>
                    <a:pt x="0" y="112186"/>
                  </a:moveTo>
                  <a:cubicBezTo>
                    <a:pt x="0" y="82432"/>
                    <a:pt x="11820" y="53897"/>
                    <a:pt x="32859" y="32859"/>
                  </a:cubicBezTo>
                  <a:cubicBezTo>
                    <a:pt x="53898" y="11820"/>
                    <a:pt x="82433" y="1"/>
                    <a:pt x="112187" y="1"/>
                  </a:cubicBezTo>
                  <a:lnTo>
                    <a:pt x="1009675" y="0"/>
                  </a:lnTo>
                  <a:cubicBezTo>
                    <a:pt x="1039429" y="0"/>
                    <a:pt x="1067964" y="11820"/>
                    <a:pt x="1089002" y="32859"/>
                  </a:cubicBezTo>
                  <a:cubicBezTo>
                    <a:pt x="1110041" y="53898"/>
                    <a:pt x="1121860" y="82433"/>
                    <a:pt x="1121860" y="112187"/>
                  </a:cubicBezTo>
                  <a:cubicBezTo>
                    <a:pt x="1121860" y="426608"/>
                    <a:pt x="1121861" y="741029"/>
                    <a:pt x="1121861" y="1055450"/>
                  </a:cubicBezTo>
                  <a:cubicBezTo>
                    <a:pt x="1121861" y="1085204"/>
                    <a:pt x="1110041" y="1113739"/>
                    <a:pt x="1089002" y="1134778"/>
                  </a:cubicBezTo>
                  <a:cubicBezTo>
                    <a:pt x="1067963" y="1155817"/>
                    <a:pt x="1039428" y="1167637"/>
                    <a:pt x="1009674" y="1167636"/>
                  </a:cubicBezTo>
                  <a:lnTo>
                    <a:pt x="112186" y="1167636"/>
                  </a:lnTo>
                  <a:cubicBezTo>
                    <a:pt x="82432" y="1167636"/>
                    <a:pt x="53897" y="1155816"/>
                    <a:pt x="32859" y="1134777"/>
                  </a:cubicBezTo>
                  <a:cubicBezTo>
                    <a:pt x="11820" y="1113738"/>
                    <a:pt x="1" y="1085203"/>
                    <a:pt x="1" y="1055449"/>
                  </a:cubicBezTo>
                  <a:cubicBezTo>
                    <a:pt x="1" y="741028"/>
                    <a:pt x="0" y="426607"/>
                    <a:pt x="0" y="112186"/>
                  </a:cubicBezTo>
                  <a:close/>
                </a:path>
              </a:pathLst>
            </a:custGeom>
            <a:solidFill>
              <a:srgbClr val="ACD7C2">
                <a:alpha val="60000"/>
              </a:srgbClr>
            </a:solidFill>
            <a:ln>
              <a:noFill/>
            </a:ln>
          </p:spPr>
          <p:style>
            <a:lnRef idx="2">
              <a:schemeClr val="dk1"/>
            </a:lnRef>
            <a:fillRef idx="1">
              <a:schemeClr val="lt1"/>
            </a:fillRef>
            <a:effectRef idx="0">
              <a:schemeClr val="dk1"/>
            </a:effectRef>
            <a:fontRef idx="minor">
              <a:schemeClr val="dk1"/>
            </a:fontRef>
          </p:style>
          <p:txBody>
            <a:bodyPr spcFirstLastPara="0" vert="horz" wrap="square" lIns="86198" tIns="86198" rIns="86198" bIns="86198" numCol="1" spcCol="1270" anchor="ctr" anchorCtr="0">
              <a:noAutofit/>
            </a:bodyPr>
            <a:lstStyle/>
            <a:p>
              <a:pPr marL="171450" lvl="1" indent="-171450" defTabSz="488950">
                <a:lnSpc>
                  <a:spcPct val="90000"/>
                </a:lnSpc>
                <a:spcBef>
                  <a:spcPct val="0"/>
                </a:spcBef>
                <a:spcAft>
                  <a:spcPct val="15000"/>
                </a:spcAft>
                <a:buFont typeface="Arial" charset="0"/>
                <a:buChar char="•"/>
              </a:pPr>
              <a:r>
                <a:rPr lang="en-US" sz="1200" dirty="0">
                  <a:solidFill>
                    <a:schemeClr val="tx1"/>
                  </a:solidFill>
                  <a:latin typeface="Calibri" charset="0"/>
                  <a:ea typeface="Calibri" charset="0"/>
                  <a:cs typeface="Calibri" charset="0"/>
                </a:rPr>
                <a:t>Round table discussion</a:t>
              </a:r>
            </a:p>
            <a:p>
              <a:pPr marL="171450" lvl="1" indent="-171450" defTabSz="488950">
                <a:lnSpc>
                  <a:spcPct val="90000"/>
                </a:lnSpc>
                <a:spcBef>
                  <a:spcPct val="0"/>
                </a:spcBef>
                <a:spcAft>
                  <a:spcPct val="15000"/>
                </a:spcAft>
                <a:buFont typeface="Arial" charset="0"/>
                <a:buChar char="•"/>
              </a:pPr>
              <a:r>
                <a:rPr lang="en-US" sz="1200" dirty="0">
                  <a:solidFill>
                    <a:schemeClr val="tx1"/>
                  </a:solidFill>
                  <a:latin typeface="Calibri" charset="0"/>
                  <a:ea typeface="Calibri" charset="0"/>
                  <a:cs typeface="Calibri" charset="0"/>
                </a:rPr>
                <a:t>Evaluations</a:t>
              </a:r>
            </a:p>
            <a:p>
              <a:pPr marL="171450" lvl="1" indent="-171450" defTabSz="488950">
                <a:lnSpc>
                  <a:spcPct val="90000"/>
                </a:lnSpc>
                <a:spcBef>
                  <a:spcPct val="0"/>
                </a:spcBef>
                <a:spcAft>
                  <a:spcPct val="15000"/>
                </a:spcAft>
                <a:buFont typeface="Arial" charset="0"/>
                <a:buChar char="•"/>
              </a:pPr>
              <a:r>
                <a:rPr lang="en-US" sz="1200" dirty="0">
                  <a:solidFill>
                    <a:schemeClr val="tx1"/>
                  </a:solidFill>
                  <a:latin typeface="Calibri" charset="0"/>
                  <a:ea typeface="Calibri" charset="0"/>
                  <a:cs typeface="Calibri" charset="0"/>
                </a:rPr>
                <a:t>Next steps</a:t>
              </a:r>
            </a:p>
          </p:txBody>
        </p:sp>
        <p:sp>
          <p:nvSpPr>
            <p:cNvPr id="17" name="Freeform 16"/>
            <p:cNvSpPr/>
            <p:nvPr/>
          </p:nvSpPr>
          <p:spPr>
            <a:xfrm>
              <a:off x="7847040" y="3772184"/>
              <a:ext cx="2655858" cy="345182"/>
            </a:xfrm>
            <a:custGeom>
              <a:avLst/>
              <a:gdLst>
                <a:gd name="connsiteX0" fmla="*/ 57531 w 2365871"/>
                <a:gd name="connsiteY0" fmla="*/ 0 h 345182"/>
                <a:gd name="connsiteX1" fmla="*/ 2308340 w 2365871"/>
                <a:gd name="connsiteY1" fmla="*/ 0 h 345182"/>
                <a:gd name="connsiteX2" fmla="*/ 2349021 w 2365871"/>
                <a:gd name="connsiteY2" fmla="*/ 16850 h 345182"/>
                <a:gd name="connsiteX3" fmla="*/ 2365871 w 2365871"/>
                <a:gd name="connsiteY3" fmla="*/ 57531 h 345182"/>
                <a:gd name="connsiteX4" fmla="*/ 2365871 w 2365871"/>
                <a:gd name="connsiteY4" fmla="*/ 345182 h 345182"/>
                <a:gd name="connsiteX5" fmla="*/ 2365871 w 2365871"/>
                <a:gd name="connsiteY5" fmla="*/ 345182 h 345182"/>
                <a:gd name="connsiteX6" fmla="*/ 2365871 w 2365871"/>
                <a:gd name="connsiteY6" fmla="*/ 345182 h 345182"/>
                <a:gd name="connsiteX7" fmla="*/ 0 w 2365871"/>
                <a:gd name="connsiteY7" fmla="*/ 345182 h 345182"/>
                <a:gd name="connsiteX8" fmla="*/ 0 w 2365871"/>
                <a:gd name="connsiteY8" fmla="*/ 345182 h 345182"/>
                <a:gd name="connsiteX9" fmla="*/ 0 w 2365871"/>
                <a:gd name="connsiteY9" fmla="*/ 345182 h 345182"/>
                <a:gd name="connsiteX10" fmla="*/ 0 w 2365871"/>
                <a:gd name="connsiteY10" fmla="*/ 57531 h 345182"/>
                <a:gd name="connsiteX11" fmla="*/ 16850 w 2365871"/>
                <a:gd name="connsiteY11" fmla="*/ 16850 h 345182"/>
                <a:gd name="connsiteX12" fmla="*/ 57531 w 2365871"/>
                <a:gd name="connsiteY12" fmla="*/ 0 h 34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5871" h="345182">
                  <a:moveTo>
                    <a:pt x="57531" y="0"/>
                  </a:moveTo>
                  <a:lnTo>
                    <a:pt x="2308340" y="0"/>
                  </a:lnTo>
                  <a:cubicBezTo>
                    <a:pt x="2323598" y="0"/>
                    <a:pt x="2338231" y="6061"/>
                    <a:pt x="2349021" y="16850"/>
                  </a:cubicBezTo>
                  <a:cubicBezTo>
                    <a:pt x="2359810" y="27639"/>
                    <a:pt x="2365871" y="42272"/>
                    <a:pt x="2365871" y="57531"/>
                  </a:cubicBezTo>
                  <a:lnTo>
                    <a:pt x="2365871" y="345182"/>
                  </a:lnTo>
                  <a:lnTo>
                    <a:pt x="2365871" y="345182"/>
                  </a:lnTo>
                  <a:lnTo>
                    <a:pt x="2365871" y="345182"/>
                  </a:lnTo>
                  <a:lnTo>
                    <a:pt x="0" y="345182"/>
                  </a:lnTo>
                  <a:lnTo>
                    <a:pt x="0" y="345182"/>
                  </a:lnTo>
                  <a:lnTo>
                    <a:pt x="0" y="345182"/>
                  </a:lnTo>
                  <a:lnTo>
                    <a:pt x="0" y="57531"/>
                  </a:lnTo>
                  <a:cubicBezTo>
                    <a:pt x="0" y="42273"/>
                    <a:pt x="6061" y="27640"/>
                    <a:pt x="16850" y="16850"/>
                  </a:cubicBezTo>
                  <a:cubicBezTo>
                    <a:pt x="27639" y="6061"/>
                    <a:pt x="42272" y="0"/>
                    <a:pt x="57531" y="0"/>
                  </a:cubicBezTo>
                  <a:close/>
                </a:path>
              </a:pathLst>
            </a:custGeom>
            <a:solidFill>
              <a:srgbClr val="233375"/>
            </a:solidFill>
            <a:ln>
              <a:solidFill>
                <a:srgbClr val="233375"/>
              </a:solidFill>
            </a:ln>
          </p:spPr>
          <p:style>
            <a:lnRef idx="2">
              <a:schemeClr val="dk1"/>
            </a:lnRef>
            <a:fillRef idx="1">
              <a:schemeClr val="lt1"/>
            </a:fillRef>
            <a:effectRef idx="0">
              <a:schemeClr val="dk1"/>
            </a:effectRef>
            <a:fontRef idx="minor">
              <a:schemeClr val="dk1"/>
            </a:fontRef>
          </p:style>
          <p:txBody>
            <a:bodyPr spcFirstLastPara="0" vert="horz" wrap="square" lIns="70190" tIns="70190" rIns="70190" bIns="53340" numCol="1" spcCol="1270" anchor="ctr" anchorCtr="0">
              <a:noAutofit/>
            </a:bodyPr>
            <a:lstStyle/>
            <a:p>
              <a:pPr lvl="0" algn="ctr" defTabSz="622300">
                <a:lnSpc>
                  <a:spcPct val="90000"/>
                </a:lnSpc>
                <a:spcBef>
                  <a:spcPct val="0"/>
                </a:spcBef>
                <a:spcAft>
                  <a:spcPct val="35000"/>
                </a:spcAft>
              </a:pPr>
              <a:r>
                <a:rPr lang="en-US" sz="1600" b="1" kern="1200" dirty="0">
                  <a:solidFill>
                    <a:srgbClr val="ACD7C2"/>
                  </a:solidFill>
                  <a:latin typeface="Calibri" charset="0"/>
                  <a:ea typeface="Calibri" charset="0"/>
                  <a:cs typeface="Calibri" charset="0"/>
                </a:rPr>
                <a:t>4-Conclude Seminar</a:t>
              </a:r>
            </a:p>
          </p:txBody>
        </p:sp>
      </p:grpSp>
      <p:sp>
        <p:nvSpPr>
          <p:cNvPr id="18" name="Freeform 17"/>
          <p:cNvSpPr/>
          <p:nvPr/>
        </p:nvSpPr>
        <p:spPr>
          <a:xfrm>
            <a:off x="10556263" y="1526740"/>
            <a:ext cx="1121861" cy="1167636"/>
          </a:xfrm>
          <a:custGeom>
            <a:avLst/>
            <a:gdLst>
              <a:gd name="connsiteX0" fmla="*/ 0 w 1121861"/>
              <a:gd name="connsiteY0" fmla="*/ 112186 h 1167636"/>
              <a:gd name="connsiteX1" fmla="*/ 32859 w 1121861"/>
              <a:gd name="connsiteY1" fmla="*/ 32859 h 1167636"/>
              <a:gd name="connsiteX2" fmla="*/ 112187 w 1121861"/>
              <a:gd name="connsiteY2" fmla="*/ 1 h 1167636"/>
              <a:gd name="connsiteX3" fmla="*/ 1009675 w 1121861"/>
              <a:gd name="connsiteY3" fmla="*/ 0 h 1167636"/>
              <a:gd name="connsiteX4" fmla="*/ 1089002 w 1121861"/>
              <a:gd name="connsiteY4" fmla="*/ 32859 h 1167636"/>
              <a:gd name="connsiteX5" fmla="*/ 1121860 w 1121861"/>
              <a:gd name="connsiteY5" fmla="*/ 112187 h 1167636"/>
              <a:gd name="connsiteX6" fmla="*/ 1121861 w 1121861"/>
              <a:gd name="connsiteY6" fmla="*/ 1055450 h 1167636"/>
              <a:gd name="connsiteX7" fmla="*/ 1089002 w 1121861"/>
              <a:gd name="connsiteY7" fmla="*/ 1134778 h 1167636"/>
              <a:gd name="connsiteX8" fmla="*/ 1009674 w 1121861"/>
              <a:gd name="connsiteY8" fmla="*/ 1167636 h 1167636"/>
              <a:gd name="connsiteX9" fmla="*/ 112186 w 1121861"/>
              <a:gd name="connsiteY9" fmla="*/ 1167636 h 1167636"/>
              <a:gd name="connsiteX10" fmla="*/ 32859 w 1121861"/>
              <a:gd name="connsiteY10" fmla="*/ 1134777 h 1167636"/>
              <a:gd name="connsiteX11" fmla="*/ 1 w 1121861"/>
              <a:gd name="connsiteY11" fmla="*/ 1055449 h 1167636"/>
              <a:gd name="connsiteX12" fmla="*/ 0 w 1121861"/>
              <a:gd name="connsiteY12" fmla="*/ 112186 h 116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1861" h="1167636">
                <a:moveTo>
                  <a:pt x="0" y="112186"/>
                </a:moveTo>
                <a:cubicBezTo>
                  <a:pt x="0" y="82432"/>
                  <a:pt x="11820" y="53897"/>
                  <a:pt x="32859" y="32859"/>
                </a:cubicBezTo>
                <a:cubicBezTo>
                  <a:pt x="53898" y="11820"/>
                  <a:pt x="82433" y="1"/>
                  <a:pt x="112187" y="1"/>
                </a:cubicBezTo>
                <a:lnTo>
                  <a:pt x="1009675" y="0"/>
                </a:lnTo>
                <a:cubicBezTo>
                  <a:pt x="1039429" y="0"/>
                  <a:pt x="1067964" y="11820"/>
                  <a:pt x="1089002" y="32859"/>
                </a:cubicBezTo>
                <a:cubicBezTo>
                  <a:pt x="1110041" y="53898"/>
                  <a:pt x="1121860" y="82433"/>
                  <a:pt x="1121860" y="112187"/>
                </a:cubicBezTo>
                <a:cubicBezTo>
                  <a:pt x="1121860" y="426608"/>
                  <a:pt x="1121861" y="741029"/>
                  <a:pt x="1121861" y="1055450"/>
                </a:cubicBezTo>
                <a:cubicBezTo>
                  <a:pt x="1121861" y="1085204"/>
                  <a:pt x="1110041" y="1113739"/>
                  <a:pt x="1089002" y="1134778"/>
                </a:cubicBezTo>
                <a:cubicBezTo>
                  <a:pt x="1067963" y="1155817"/>
                  <a:pt x="1039428" y="1167637"/>
                  <a:pt x="1009674" y="1167636"/>
                </a:cubicBezTo>
                <a:lnTo>
                  <a:pt x="112186" y="1167636"/>
                </a:lnTo>
                <a:cubicBezTo>
                  <a:pt x="82432" y="1167636"/>
                  <a:pt x="53897" y="1155816"/>
                  <a:pt x="32859" y="1134777"/>
                </a:cubicBezTo>
                <a:cubicBezTo>
                  <a:pt x="11820" y="1113738"/>
                  <a:pt x="1" y="1085203"/>
                  <a:pt x="1" y="1055449"/>
                </a:cubicBezTo>
                <a:cubicBezTo>
                  <a:pt x="1" y="741028"/>
                  <a:pt x="0" y="426607"/>
                  <a:pt x="0" y="112186"/>
                </a:cubicBezTo>
                <a:close/>
              </a:path>
            </a:pathLst>
          </a:custGeom>
          <a:solidFill>
            <a:srgbClr val="ACD7C2">
              <a:alpha val="60000"/>
            </a:srgbClr>
          </a:solidFill>
          <a:ln>
            <a:noFill/>
          </a:ln>
        </p:spPr>
        <p:style>
          <a:lnRef idx="2">
            <a:schemeClr val="dk1"/>
          </a:lnRef>
          <a:fillRef idx="1">
            <a:schemeClr val="lt1"/>
          </a:fillRef>
          <a:effectRef idx="0">
            <a:schemeClr val="dk1"/>
          </a:effectRef>
          <a:fontRef idx="minor">
            <a:schemeClr val="dk1"/>
          </a:fontRef>
        </p:style>
        <p:txBody>
          <a:bodyPr spcFirstLastPara="0" vert="horz" wrap="square" lIns="86198" tIns="86198" rIns="86198" bIns="86198" numCol="1" spcCol="1270" anchor="ctr" anchorCtr="0">
            <a:noAutofit/>
          </a:bodyPr>
          <a:lstStyle/>
          <a:p>
            <a:pPr marL="171450" lvl="1" indent="-171450" defTabSz="488950">
              <a:lnSpc>
                <a:spcPct val="90000"/>
              </a:lnSpc>
              <a:spcBef>
                <a:spcPct val="0"/>
              </a:spcBef>
              <a:spcAft>
                <a:spcPct val="15000"/>
              </a:spcAft>
              <a:buFont typeface="Arial" charset="0"/>
              <a:buChar char="•"/>
            </a:pPr>
            <a:r>
              <a:rPr lang="en-US" sz="1200" dirty="0">
                <a:solidFill>
                  <a:schemeClr val="tx1"/>
                </a:solidFill>
                <a:latin typeface="Calibri" charset="0"/>
                <a:ea typeface="Calibri" charset="0"/>
                <a:cs typeface="Calibri" charset="0"/>
              </a:rPr>
              <a:t>Scenario</a:t>
            </a:r>
          </a:p>
          <a:p>
            <a:pPr marL="171450" lvl="1" indent="-171450" defTabSz="488950">
              <a:lnSpc>
                <a:spcPct val="90000"/>
              </a:lnSpc>
              <a:spcBef>
                <a:spcPct val="0"/>
              </a:spcBef>
              <a:spcAft>
                <a:spcPct val="15000"/>
              </a:spcAft>
              <a:buFont typeface="Arial" charset="0"/>
              <a:buChar char="•"/>
            </a:pPr>
            <a:r>
              <a:rPr lang="en-US" sz="1200" dirty="0">
                <a:solidFill>
                  <a:schemeClr val="tx1"/>
                </a:solidFill>
                <a:latin typeface="Calibri" charset="0"/>
                <a:ea typeface="Calibri" charset="0"/>
                <a:cs typeface="Calibri" charset="0"/>
              </a:rPr>
              <a:t>Response Actions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41" y="3458933"/>
            <a:ext cx="1930159" cy="1498413"/>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436" y="680346"/>
            <a:ext cx="844164" cy="84742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996" y="680346"/>
            <a:ext cx="844164" cy="84742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436" y="3563916"/>
            <a:ext cx="844164" cy="84742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996" y="3563916"/>
            <a:ext cx="844164" cy="847424"/>
          </a:xfrm>
          <a:prstGeom prst="rect">
            <a:avLst/>
          </a:prstGeom>
        </p:spPr>
      </p:pic>
    </p:spTree>
    <p:extLst>
      <p:ext uri="{BB962C8B-B14F-4D97-AF65-F5344CB8AC3E}">
        <p14:creationId xmlns:p14="http://schemas.microsoft.com/office/powerpoint/2010/main" val="54678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4"/>
          <p:cNvSpPr>
            <a:spLocks noGrp="1"/>
          </p:cNvSpPr>
          <p:nvPr>
            <p:ph type="title"/>
          </p:nvPr>
        </p:nvSpPr>
        <p:spPr>
          <a:xfrm>
            <a:off x="3290317" y="1838984"/>
            <a:ext cx="8634983" cy="822960"/>
          </a:xfrm>
        </p:spPr>
        <p:txBody>
          <a:bodyPr>
            <a:normAutofit/>
          </a:bodyPr>
          <a:lstStyle/>
          <a:p>
            <a:r>
              <a:rPr lang="en-US" sz="5000" b="1" dirty="0">
                <a:solidFill>
                  <a:schemeClr val="bg1"/>
                </a:solidFill>
                <a:latin typeface="Calibri" charset="0"/>
                <a:ea typeface="Calibri" charset="0"/>
                <a:cs typeface="Calibri" charset="0"/>
              </a:rPr>
              <a:t>Project Overview &amp; Goals</a:t>
            </a:r>
          </a:p>
        </p:txBody>
      </p:sp>
      <p:sp>
        <p:nvSpPr>
          <p:cNvPr id="12" name="TextBox 11"/>
          <p:cNvSpPr txBox="1"/>
          <p:nvPr/>
        </p:nvSpPr>
        <p:spPr>
          <a:xfrm>
            <a:off x="3333861" y="3147709"/>
            <a:ext cx="9857926" cy="523220"/>
          </a:xfrm>
          <a:prstGeom prst="rect">
            <a:avLst/>
          </a:prstGeom>
          <a:noFill/>
        </p:spPr>
        <p:txBody>
          <a:bodyPr wrap="square" rtlCol="0">
            <a:spAutoFit/>
          </a:bodyPr>
          <a:lstStyle/>
          <a:p>
            <a:r>
              <a:rPr lang="en-US" sz="2800" b="1" dirty="0">
                <a:solidFill>
                  <a:schemeClr val="bg1"/>
                </a:solidFill>
                <a:latin typeface="Calibri" charset="0"/>
                <a:ea typeface="Calibri" charset="0"/>
                <a:cs typeface="Calibri" charset="0"/>
              </a:rPr>
              <a:t>[Department Exercise Series]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5105110"/>
            <a:ext cx="1930159" cy="1498413"/>
          </a:xfrm>
          <a:prstGeom prst="rect">
            <a:avLst/>
          </a:prstGeom>
        </p:spPr>
      </p:pic>
      <p:cxnSp>
        <p:nvCxnSpPr>
          <p:cNvPr id="14" name="Straight Connector 13"/>
          <p:cNvCxnSpPr/>
          <p:nvPr/>
        </p:nvCxnSpPr>
        <p:spPr>
          <a:xfrm>
            <a:off x="2819400" y="1672083"/>
            <a:ext cx="9372600" cy="15691"/>
          </a:xfrm>
          <a:prstGeom prst="line">
            <a:avLst/>
          </a:prstGeom>
          <a:ln w="25400">
            <a:solidFill>
              <a:srgbClr val="ACD7C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412671" y="2946400"/>
            <a:ext cx="8779329" cy="9226"/>
          </a:xfrm>
          <a:prstGeom prst="line">
            <a:avLst/>
          </a:prstGeom>
          <a:ln w="25400">
            <a:solidFill>
              <a:srgbClr val="ACD7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73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7"/>
          <p:cNvSpPr txBox="1">
            <a:spLocks/>
          </p:cNvSpPr>
          <p:nvPr/>
        </p:nvSpPr>
        <p:spPr>
          <a:xfrm>
            <a:off x="2097741" y="1970082"/>
            <a:ext cx="8805486"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rgbClr val="7030A0"/>
              </a:buClr>
              <a:buSzPct val="100000"/>
              <a:buFont typeface="Calibri" panose="020F0502020204030204" pitchFamily="34" charset="0"/>
              <a:buChar char=" "/>
              <a:defRPr sz="2400" kern="1200">
                <a:solidFill>
                  <a:schemeClr val="tx1">
                    <a:lumMod val="85000"/>
                    <a:lumOff val="15000"/>
                  </a:schemeClr>
                </a:solidFill>
                <a:latin typeface="Arial Narrow" panose="020B0606020202030204" pitchFamily="34" charset="0"/>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2200" kern="1200">
                <a:solidFill>
                  <a:schemeClr val="tx1">
                    <a:lumMod val="85000"/>
                    <a:lumOff val="15000"/>
                  </a:schemeClr>
                </a:solidFill>
                <a:latin typeface="Arial Narrow" panose="020B0606020202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Arial" panose="020B0604020202020204" pitchFamily="34" charset="0"/>
              <a:buChar char="•"/>
              <a:defRPr sz="2000" kern="1200">
                <a:solidFill>
                  <a:schemeClr val="tx1">
                    <a:lumMod val="85000"/>
                    <a:lumOff val="15000"/>
                  </a:schemeClr>
                </a:solidFill>
                <a:latin typeface="Arial Narrow" panose="020B0606020202030204" pitchFamily="34" charset="0"/>
                <a:ea typeface="+mn-ea"/>
                <a:cs typeface="+mn-cs"/>
              </a:defRPr>
            </a:lvl3pPr>
            <a:lvl4pPr marL="74980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85000"/>
                    <a:lumOff val="15000"/>
                  </a:schemeClr>
                </a:solidFill>
                <a:latin typeface="Arial Narrow" panose="020B0606020202030204" pitchFamily="34" charset="0"/>
                <a:ea typeface="+mn-ea"/>
                <a:cs typeface="+mn-cs"/>
              </a:defRPr>
            </a:lvl4pPr>
            <a:lvl5pPr marL="932688" indent="-182880" algn="l" defTabSz="914400" rtl="0" eaLnBrk="1" latinLnBrk="0" hangingPunct="1">
              <a:lnSpc>
                <a:spcPct val="90000"/>
              </a:lnSpc>
              <a:spcBef>
                <a:spcPts val="200"/>
              </a:spcBef>
              <a:spcAft>
                <a:spcPts val="400"/>
              </a:spcAft>
              <a:buClrTx/>
              <a:buFont typeface="Arial" panose="020B0604020202020204" pitchFamily="34" charset="0"/>
              <a:buChar char="•"/>
              <a:defRPr sz="1600" kern="1200">
                <a:solidFill>
                  <a:schemeClr val="tx1">
                    <a:lumMod val="85000"/>
                    <a:lumOff val="15000"/>
                  </a:schemeClr>
                </a:solidFill>
                <a:latin typeface="Arial Narrow" panose="020B0606020202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solidFill>
                  <a:schemeClr val="tx1"/>
                </a:solidFill>
                <a:latin typeface="Calibri" charset="0"/>
                <a:ea typeface="Calibri" charset="0"/>
                <a:cs typeface="Calibri" charset="0"/>
              </a:rPr>
              <a:t>We are here today to familiarize ourselves with the [Name of Plan] for the purposes of:</a:t>
            </a:r>
          </a:p>
          <a:p>
            <a:pPr lvl="1">
              <a:spcBef>
                <a:spcPts val="1200"/>
              </a:spcBef>
            </a:pPr>
            <a:r>
              <a:rPr lang="en-US" sz="2400" dirty="0">
                <a:latin typeface="Calibri" charset="0"/>
                <a:ea typeface="Calibri" charset="0"/>
                <a:cs typeface="Calibri" charset="0"/>
              </a:rPr>
              <a:t>Increasing staff awareness of roles, responsibilities, and procedures with regards to the plan</a:t>
            </a:r>
            <a:endParaRPr lang="en-US" sz="2400" dirty="0">
              <a:solidFill>
                <a:schemeClr val="tx1"/>
              </a:solidFill>
              <a:latin typeface="Calibri" charset="0"/>
              <a:ea typeface="Calibri" charset="0"/>
              <a:cs typeface="Calibri" charset="0"/>
            </a:endParaRPr>
          </a:p>
          <a:p>
            <a:pPr lvl="1">
              <a:spcBef>
                <a:spcPts val="1200"/>
              </a:spcBef>
            </a:pPr>
            <a:r>
              <a:rPr lang="en-US" sz="2400" dirty="0">
                <a:latin typeface="Calibri" charset="0"/>
                <a:ea typeface="Calibri" charset="0"/>
                <a:cs typeface="Calibri" charset="0"/>
              </a:rPr>
              <a:t>Exercising and stressing the plan</a:t>
            </a:r>
          </a:p>
          <a:p>
            <a:pPr lvl="1">
              <a:spcBef>
                <a:spcPts val="1200"/>
              </a:spcBef>
            </a:pPr>
            <a:r>
              <a:rPr lang="en-US" sz="2400" dirty="0">
                <a:latin typeface="Calibri" charset="0"/>
                <a:ea typeface="Calibri" charset="0"/>
                <a:cs typeface="Calibri" charset="0"/>
              </a:rPr>
              <a:t>Making edits to the </a:t>
            </a:r>
            <a:r>
              <a:rPr lang="en-US" sz="2400" dirty="0">
                <a:solidFill>
                  <a:schemeClr val="tx1"/>
                </a:solidFill>
                <a:latin typeface="Calibri" charset="0"/>
                <a:ea typeface="Calibri" charset="0"/>
                <a:cs typeface="Calibri" charset="0"/>
              </a:rPr>
              <a:t>plan [prior the exercise name full-scale exercise]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54" y="5824492"/>
            <a:ext cx="918344" cy="712925"/>
          </a:xfrm>
          <a:prstGeom prst="rect">
            <a:avLst/>
          </a:prstGeom>
        </p:spPr>
      </p:pic>
      <p:sp>
        <p:nvSpPr>
          <p:cNvPr id="6" name="Title 1"/>
          <p:cNvSpPr txBox="1">
            <a:spLocks/>
          </p:cNvSpPr>
          <p:nvPr/>
        </p:nvSpPr>
        <p:spPr>
          <a:xfrm>
            <a:off x="1709928" y="593912"/>
            <a:ext cx="9870141" cy="932812"/>
          </a:xfrm>
          <a:prstGeom prst="rect">
            <a:avLst/>
          </a:prstGeom>
          <a:noFill/>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r>
              <a:rPr lang="en-US" sz="4000" b="1" dirty="0">
                <a:solidFill>
                  <a:srgbClr val="233375"/>
                </a:solidFill>
                <a:latin typeface="Calibri" charset="0"/>
                <a:ea typeface="Calibri" charset="0"/>
                <a:cs typeface="Calibri" charset="0"/>
              </a:rPr>
              <a:t>Purpose of Today’s Tabletop</a:t>
            </a:r>
          </a:p>
        </p:txBody>
      </p:sp>
    </p:spTree>
    <p:extLst>
      <p:ext uri="{BB962C8B-B14F-4D97-AF65-F5344CB8AC3E}">
        <p14:creationId xmlns:p14="http://schemas.microsoft.com/office/powerpoint/2010/main" val="119773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7"/>
          <p:cNvSpPr txBox="1">
            <a:spLocks/>
          </p:cNvSpPr>
          <p:nvPr/>
        </p:nvSpPr>
        <p:spPr>
          <a:xfrm>
            <a:off x="2097739" y="1970082"/>
            <a:ext cx="8532161" cy="4214818"/>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rgbClr val="7030A0"/>
              </a:buClr>
              <a:buSzPct val="100000"/>
              <a:buFont typeface="Calibri" panose="020F0502020204030204" pitchFamily="34" charset="0"/>
              <a:buChar char=" "/>
              <a:defRPr sz="2400" kern="1200">
                <a:solidFill>
                  <a:schemeClr val="tx1">
                    <a:lumMod val="85000"/>
                    <a:lumOff val="15000"/>
                  </a:schemeClr>
                </a:solidFill>
                <a:latin typeface="Arial Narrow" panose="020B0606020202030204" pitchFamily="34" charset="0"/>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2200" kern="1200">
                <a:solidFill>
                  <a:schemeClr val="tx1">
                    <a:lumMod val="85000"/>
                    <a:lumOff val="15000"/>
                  </a:schemeClr>
                </a:solidFill>
                <a:latin typeface="Arial Narrow" panose="020B0606020202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Arial" panose="020B0604020202020204" pitchFamily="34" charset="0"/>
              <a:buChar char="•"/>
              <a:defRPr sz="2000" kern="1200">
                <a:solidFill>
                  <a:schemeClr val="tx1">
                    <a:lumMod val="85000"/>
                    <a:lumOff val="15000"/>
                  </a:schemeClr>
                </a:solidFill>
                <a:latin typeface="Arial Narrow" panose="020B0606020202030204" pitchFamily="34" charset="0"/>
                <a:ea typeface="+mn-ea"/>
                <a:cs typeface="+mn-cs"/>
              </a:defRPr>
            </a:lvl3pPr>
            <a:lvl4pPr marL="74980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85000"/>
                    <a:lumOff val="15000"/>
                  </a:schemeClr>
                </a:solidFill>
                <a:latin typeface="Arial Narrow" panose="020B0606020202030204" pitchFamily="34" charset="0"/>
                <a:ea typeface="+mn-ea"/>
                <a:cs typeface="+mn-cs"/>
              </a:defRPr>
            </a:lvl4pPr>
            <a:lvl5pPr marL="932688" indent="-182880" algn="l" defTabSz="914400" rtl="0" eaLnBrk="1" latinLnBrk="0" hangingPunct="1">
              <a:lnSpc>
                <a:spcPct val="90000"/>
              </a:lnSpc>
              <a:spcBef>
                <a:spcPts val="200"/>
              </a:spcBef>
              <a:spcAft>
                <a:spcPts val="400"/>
              </a:spcAft>
              <a:buClrTx/>
              <a:buFont typeface="Arial" panose="020B0604020202020204" pitchFamily="34" charset="0"/>
              <a:buChar char="•"/>
              <a:defRPr sz="1600" kern="1200">
                <a:solidFill>
                  <a:schemeClr val="tx1">
                    <a:lumMod val="85000"/>
                    <a:lumOff val="15000"/>
                  </a:schemeClr>
                </a:solidFill>
                <a:latin typeface="Arial Narrow" panose="020B0606020202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solidFill>
                  <a:schemeClr val="tx1"/>
                </a:solidFill>
                <a:latin typeface="Calibri" charset="0"/>
                <a:ea typeface="Calibri" charset="0"/>
                <a:cs typeface="Calibri" charset="0"/>
              </a:rPr>
              <a:t>Today’s tabletop will be conducted as follows:</a:t>
            </a:r>
          </a:p>
          <a:p>
            <a:pPr lvl="1"/>
            <a:r>
              <a:rPr lang="en-US" sz="2400" dirty="0">
                <a:solidFill>
                  <a:schemeClr val="tx1"/>
                </a:solidFill>
                <a:latin typeface="Calibri" charset="0"/>
                <a:ea typeface="Calibri" charset="0"/>
                <a:cs typeface="Calibri" charset="0"/>
              </a:rPr>
              <a:t>The lead facilitator will guide the discussion, covering specific planning areas</a:t>
            </a:r>
          </a:p>
          <a:p>
            <a:pPr lvl="1"/>
            <a:r>
              <a:rPr lang="en-US" sz="2400" dirty="0">
                <a:solidFill>
                  <a:schemeClr val="tx1"/>
                </a:solidFill>
                <a:latin typeface="Calibri" charset="0"/>
                <a:ea typeface="Calibri" charset="0"/>
                <a:cs typeface="Calibri" charset="0"/>
              </a:rPr>
              <a:t>Time pressures and injects will be introduced to stimulate problem-solving</a:t>
            </a:r>
          </a:p>
          <a:p>
            <a:pPr lvl="1"/>
            <a:r>
              <a:rPr lang="en-US" sz="2400" dirty="0">
                <a:solidFill>
                  <a:schemeClr val="tx1"/>
                </a:solidFill>
                <a:latin typeface="Calibri" charset="0"/>
                <a:ea typeface="Calibri" charset="0"/>
                <a:cs typeface="Calibri" charset="0"/>
              </a:rPr>
              <a:t>Note-taker(s) will record the discussion</a:t>
            </a:r>
          </a:p>
          <a:p>
            <a:pPr lvl="1">
              <a:buClr>
                <a:srgbClr val="001746"/>
              </a:buClr>
            </a:pPr>
            <a:r>
              <a:rPr lang="en-US" sz="2400" dirty="0">
                <a:solidFill>
                  <a:schemeClr val="tx1"/>
                </a:solidFill>
                <a:latin typeface="Calibri" charset="0"/>
                <a:ea typeface="Calibri" charset="0"/>
                <a:cs typeface="Calibri" charset="0"/>
              </a:rPr>
              <a:t>The success of the exercise is largely determined by group participation in the identification of problem areas</a:t>
            </a:r>
          </a:p>
          <a:p>
            <a:pPr lvl="1"/>
            <a:r>
              <a:rPr lang="en-US" sz="2400" dirty="0">
                <a:solidFill>
                  <a:schemeClr val="tx1"/>
                </a:solidFill>
                <a:latin typeface="Calibri" charset="0"/>
                <a:ea typeface="Calibri" charset="0"/>
                <a:cs typeface="Calibri" charset="0"/>
              </a:rPr>
              <a:t>This will be an </a:t>
            </a:r>
            <a:r>
              <a:rPr lang="en-US" sz="2400" b="1" dirty="0">
                <a:solidFill>
                  <a:schemeClr val="tx1"/>
                </a:solidFill>
                <a:latin typeface="Calibri" charset="0"/>
                <a:ea typeface="Calibri" charset="0"/>
                <a:cs typeface="Calibri" charset="0"/>
              </a:rPr>
              <a:t>OPEN</a:t>
            </a:r>
            <a:r>
              <a:rPr lang="en-US" sz="2400" dirty="0">
                <a:solidFill>
                  <a:schemeClr val="tx1"/>
                </a:solidFill>
                <a:latin typeface="Calibri" charset="0"/>
                <a:ea typeface="Calibri" charset="0"/>
                <a:cs typeface="Calibri" charset="0"/>
              </a:rPr>
              <a:t> and </a:t>
            </a:r>
            <a:r>
              <a:rPr lang="en-US" sz="2400" b="1" dirty="0">
                <a:solidFill>
                  <a:schemeClr val="tx1"/>
                </a:solidFill>
                <a:latin typeface="Calibri" charset="0"/>
                <a:ea typeface="Calibri" charset="0"/>
                <a:cs typeface="Calibri" charset="0"/>
              </a:rPr>
              <a:t>HONEST </a:t>
            </a:r>
            <a:r>
              <a:rPr lang="en-US" sz="2400" dirty="0">
                <a:solidFill>
                  <a:schemeClr val="tx1"/>
                </a:solidFill>
                <a:latin typeface="Calibri" charset="0"/>
                <a:ea typeface="Calibri" charset="0"/>
                <a:cs typeface="Calibri" charset="0"/>
              </a:rPr>
              <a:t>discussion conducted in a </a:t>
            </a:r>
            <a:r>
              <a:rPr lang="en-US" sz="2400" b="1" dirty="0">
                <a:solidFill>
                  <a:schemeClr val="tx1"/>
                </a:solidFill>
                <a:latin typeface="Calibri" charset="0"/>
                <a:ea typeface="Calibri" charset="0"/>
                <a:cs typeface="Calibri" charset="0"/>
              </a:rPr>
              <a:t>NO-FAULT</a:t>
            </a:r>
            <a:r>
              <a:rPr lang="en-US" sz="2400" dirty="0">
                <a:solidFill>
                  <a:schemeClr val="tx1"/>
                </a:solidFill>
                <a:latin typeface="Calibri" charset="0"/>
                <a:ea typeface="Calibri" charset="0"/>
                <a:cs typeface="Calibri" charset="0"/>
              </a:rPr>
              <a:t> environment</a:t>
            </a:r>
          </a:p>
          <a:p>
            <a:pPr marL="201168" lvl="1" indent="0">
              <a:buNone/>
            </a:pPr>
            <a:endParaRPr lang="en-US" sz="2400" dirty="0">
              <a:solidFill>
                <a:schemeClr val="tx1"/>
              </a:solidFill>
              <a:latin typeface="Calibri" charset="0"/>
              <a:ea typeface="Calibri" charset="0"/>
              <a:cs typeface="Calibri" charset="0"/>
            </a:endParaRPr>
          </a:p>
          <a:p>
            <a:pPr marL="201168" lvl="1" indent="0" algn="ctr">
              <a:buNone/>
            </a:pPr>
            <a:r>
              <a:rPr lang="en-US" sz="2400" b="1" u="sng" dirty="0">
                <a:solidFill>
                  <a:schemeClr val="accent6"/>
                </a:solidFill>
              </a:rPr>
              <a:t>NO GROUP THINK</a:t>
            </a:r>
            <a:endParaRPr lang="en-US" sz="2600" b="1" u="sng" dirty="0">
              <a:solidFill>
                <a:schemeClr val="accent6"/>
              </a:solidFill>
            </a:endParaRPr>
          </a:p>
          <a:p>
            <a:pPr lvl="1"/>
            <a:endParaRPr lang="en-US" sz="2400" dirty="0">
              <a:solidFill>
                <a:schemeClr val="tx1"/>
              </a:solidFill>
              <a:latin typeface="Calibri" charset="0"/>
              <a:ea typeface="Calibri" charset="0"/>
              <a:cs typeface="Calibr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54" y="5824492"/>
            <a:ext cx="918344" cy="712925"/>
          </a:xfrm>
          <a:prstGeom prst="rect">
            <a:avLst/>
          </a:prstGeom>
        </p:spPr>
      </p:pic>
      <p:sp>
        <p:nvSpPr>
          <p:cNvPr id="6" name="Title 1"/>
          <p:cNvSpPr txBox="1">
            <a:spLocks/>
          </p:cNvSpPr>
          <p:nvPr/>
        </p:nvSpPr>
        <p:spPr>
          <a:xfrm>
            <a:off x="1709928" y="593912"/>
            <a:ext cx="9870141" cy="932812"/>
          </a:xfrm>
          <a:prstGeom prst="rect">
            <a:avLst/>
          </a:prstGeom>
          <a:noFill/>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r>
              <a:rPr lang="en-US" sz="4000" b="1" dirty="0">
                <a:solidFill>
                  <a:srgbClr val="233375"/>
                </a:solidFill>
                <a:latin typeface="Calibri" charset="0"/>
                <a:ea typeface="Calibri" charset="0"/>
                <a:cs typeface="Calibri" charset="0"/>
              </a:rPr>
              <a:t>Tabletop Format</a:t>
            </a:r>
          </a:p>
        </p:txBody>
      </p:sp>
    </p:spTree>
    <p:extLst>
      <p:ext uri="{BB962C8B-B14F-4D97-AF65-F5344CB8AC3E}">
        <p14:creationId xmlns:p14="http://schemas.microsoft.com/office/powerpoint/2010/main" val="123611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7"/>
          <p:cNvSpPr txBox="1">
            <a:spLocks/>
          </p:cNvSpPr>
          <p:nvPr/>
        </p:nvSpPr>
        <p:spPr>
          <a:xfrm>
            <a:off x="2097739" y="1970082"/>
            <a:ext cx="8532161" cy="421481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rgbClr val="7030A0"/>
              </a:buClr>
              <a:buSzPct val="100000"/>
              <a:buFont typeface="Calibri" panose="020F0502020204030204" pitchFamily="34" charset="0"/>
              <a:buChar char=" "/>
              <a:defRPr sz="2400" kern="1200">
                <a:solidFill>
                  <a:schemeClr val="tx1">
                    <a:lumMod val="85000"/>
                    <a:lumOff val="15000"/>
                  </a:schemeClr>
                </a:solidFill>
                <a:latin typeface="Arial Narrow" panose="020B0606020202030204" pitchFamily="34" charset="0"/>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2200" kern="1200">
                <a:solidFill>
                  <a:schemeClr val="tx1">
                    <a:lumMod val="85000"/>
                    <a:lumOff val="15000"/>
                  </a:schemeClr>
                </a:solidFill>
                <a:latin typeface="Arial Narrow" panose="020B0606020202030204" pitchFamily="34" charset="0"/>
                <a:ea typeface="+mn-ea"/>
                <a:cs typeface="+mn-cs"/>
              </a:defRPr>
            </a:lvl2pPr>
            <a:lvl3pPr marL="566928" indent="-182880" algn="l" defTabSz="914400" rtl="0" eaLnBrk="1" latinLnBrk="0" hangingPunct="1">
              <a:lnSpc>
                <a:spcPct val="90000"/>
              </a:lnSpc>
              <a:spcBef>
                <a:spcPts val="200"/>
              </a:spcBef>
              <a:spcAft>
                <a:spcPts val="400"/>
              </a:spcAft>
              <a:buClrTx/>
              <a:buFont typeface="Arial" panose="020B0604020202020204" pitchFamily="34" charset="0"/>
              <a:buChar char="•"/>
              <a:defRPr sz="2000" kern="1200">
                <a:solidFill>
                  <a:schemeClr val="tx1">
                    <a:lumMod val="85000"/>
                    <a:lumOff val="15000"/>
                  </a:schemeClr>
                </a:solidFill>
                <a:latin typeface="Arial Narrow" panose="020B0606020202030204" pitchFamily="34" charset="0"/>
                <a:ea typeface="+mn-ea"/>
                <a:cs typeface="+mn-cs"/>
              </a:defRPr>
            </a:lvl3pPr>
            <a:lvl4pPr marL="74980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85000"/>
                    <a:lumOff val="15000"/>
                  </a:schemeClr>
                </a:solidFill>
                <a:latin typeface="Arial Narrow" panose="020B0606020202030204" pitchFamily="34" charset="0"/>
                <a:ea typeface="+mn-ea"/>
                <a:cs typeface="+mn-cs"/>
              </a:defRPr>
            </a:lvl4pPr>
            <a:lvl5pPr marL="932688" indent="-182880" algn="l" defTabSz="914400" rtl="0" eaLnBrk="1" latinLnBrk="0" hangingPunct="1">
              <a:lnSpc>
                <a:spcPct val="90000"/>
              </a:lnSpc>
              <a:spcBef>
                <a:spcPts val="200"/>
              </a:spcBef>
              <a:spcAft>
                <a:spcPts val="400"/>
              </a:spcAft>
              <a:buClrTx/>
              <a:buFont typeface="Arial" panose="020B0604020202020204" pitchFamily="34" charset="0"/>
              <a:buChar char="•"/>
              <a:defRPr sz="1600" kern="1200">
                <a:solidFill>
                  <a:schemeClr val="tx1">
                    <a:lumMod val="85000"/>
                    <a:lumOff val="15000"/>
                  </a:schemeClr>
                </a:solidFill>
                <a:latin typeface="Arial Narrow" panose="020B0606020202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8900" indent="-88900">
              <a:lnSpc>
                <a:spcPct val="100000"/>
              </a:lnSpc>
            </a:pPr>
            <a:r>
              <a:rPr lang="en-US" sz="2800" b="1" dirty="0">
                <a:solidFill>
                  <a:schemeClr val="tx1"/>
                </a:solidFill>
                <a:latin typeface="Calibri" charset="0"/>
                <a:ea typeface="Calibri" charset="0"/>
                <a:cs typeface="Calibri" charset="0"/>
              </a:rPr>
              <a:t>By the end of this exercise you should have a better understanding of the following</a:t>
            </a:r>
          </a:p>
          <a:p>
            <a:pPr marL="342900" indent="-228600">
              <a:buClrTx/>
              <a:buFont typeface="Arial" charset="0"/>
              <a:buChar char="•"/>
            </a:pPr>
            <a:r>
              <a:rPr lang="en-US" dirty="0">
                <a:solidFill>
                  <a:schemeClr val="tx1"/>
                </a:solidFill>
                <a:latin typeface="Calibri" charset="0"/>
                <a:ea typeface="Calibri" charset="0"/>
                <a:cs typeface="Calibri" charset="0"/>
              </a:rPr>
              <a:t>[Bullet here what your objectives for the exercise are]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54" y="5824492"/>
            <a:ext cx="918344" cy="712925"/>
          </a:xfrm>
          <a:prstGeom prst="rect">
            <a:avLst/>
          </a:prstGeom>
        </p:spPr>
      </p:pic>
      <p:sp>
        <p:nvSpPr>
          <p:cNvPr id="6" name="Title 1"/>
          <p:cNvSpPr txBox="1">
            <a:spLocks/>
          </p:cNvSpPr>
          <p:nvPr/>
        </p:nvSpPr>
        <p:spPr>
          <a:xfrm>
            <a:off x="1709928" y="593912"/>
            <a:ext cx="9870141" cy="932812"/>
          </a:xfrm>
          <a:prstGeom prst="rect">
            <a:avLst/>
          </a:prstGeom>
          <a:noFill/>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r>
              <a:rPr lang="en-US" sz="4000" b="1" dirty="0">
                <a:solidFill>
                  <a:srgbClr val="233375"/>
                </a:solidFill>
                <a:latin typeface="Calibri" charset="0"/>
                <a:ea typeface="Calibri" charset="0"/>
                <a:cs typeface="Calibri" charset="0"/>
              </a:rPr>
              <a:t>Tabletop Objectives</a:t>
            </a:r>
          </a:p>
        </p:txBody>
      </p:sp>
    </p:spTree>
    <p:extLst>
      <p:ext uri="{BB962C8B-B14F-4D97-AF65-F5344CB8AC3E}">
        <p14:creationId xmlns:p14="http://schemas.microsoft.com/office/powerpoint/2010/main" val="214615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09928" y="120476"/>
            <a:ext cx="9084833" cy="1450757"/>
          </a:xfrm>
        </p:spPr>
        <p:txBody>
          <a:bodyPr>
            <a:normAutofit/>
          </a:bodyPr>
          <a:lstStyle/>
          <a:p>
            <a:r>
              <a:rPr lang="en-US" sz="4000" dirty="0">
                <a:solidFill>
                  <a:srgbClr val="233375"/>
                </a:solidFill>
                <a:latin typeface="Calibri" charset="0"/>
                <a:ea typeface="Calibri" charset="0"/>
                <a:cs typeface="Calibri" charset="0"/>
              </a:rPr>
              <a:t>Questions?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 y="5824728"/>
            <a:ext cx="918344" cy="712925"/>
          </a:xfrm>
          <a:prstGeom prst="rect">
            <a:avLst/>
          </a:prstGeom>
        </p:spPr>
      </p:pic>
    </p:spTree>
    <p:extLst>
      <p:ext uri="{BB962C8B-B14F-4D97-AF65-F5344CB8AC3E}">
        <p14:creationId xmlns:p14="http://schemas.microsoft.com/office/powerpoint/2010/main" val="61161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603553" y="5074920"/>
            <a:ext cx="10113264" cy="822960"/>
          </a:xfrm>
        </p:spPr>
        <p:txBody>
          <a:bodyPr/>
          <a:lstStyle/>
          <a:p>
            <a:pPr algn="r"/>
            <a:r>
              <a:rPr lang="en-US" sz="3000" b="1" dirty="0">
                <a:solidFill>
                  <a:srgbClr val="233375"/>
                </a:solidFill>
                <a:latin typeface="Calibri" charset="0"/>
                <a:ea typeface="Calibri" charset="0"/>
                <a:cs typeface="Calibri" charset="0"/>
              </a:rPr>
              <a:t>&lt;Name of Department&gt; Tabletop</a:t>
            </a:r>
          </a:p>
        </p:txBody>
      </p:sp>
      <p:sp>
        <p:nvSpPr>
          <p:cNvPr id="10" name="Text Placeholder 3"/>
          <p:cNvSpPr>
            <a:spLocks noGrp="1"/>
          </p:cNvSpPr>
          <p:nvPr>
            <p:ph type="body" sz="half" idx="2"/>
          </p:nvPr>
        </p:nvSpPr>
        <p:spPr>
          <a:xfrm>
            <a:off x="1632123" y="5907023"/>
            <a:ext cx="10113264" cy="594360"/>
          </a:xfrm>
        </p:spPr>
        <p:txBody>
          <a:bodyPr>
            <a:normAutofit/>
          </a:bodyPr>
          <a:lstStyle/>
          <a:p>
            <a:pPr algn="r"/>
            <a:r>
              <a:rPr lang="en-US" sz="2200" dirty="0">
                <a:solidFill>
                  <a:srgbClr val="233375"/>
                </a:solidFill>
                <a:latin typeface="Calibri Light" charset="0"/>
                <a:ea typeface="Calibri Light" charset="0"/>
                <a:cs typeface="Calibri Light" charset="0"/>
              </a:rPr>
              <a:t>&lt;Place Date Here&gt;</a:t>
            </a:r>
          </a:p>
        </p:txBody>
      </p:sp>
      <p:sp>
        <p:nvSpPr>
          <p:cNvPr id="11" name="Title 1"/>
          <p:cNvSpPr txBox="1">
            <a:spLocks/>
          </p:cNvSpPr>
          <p:nvPr/>
        </p:nvSpPr>
        <p:spPr>
          <a:xfrm>
            <a:off x="0" y="1024128"/>
            <a:ext cx="12192000" cy="2317174"/>
          </a:xfrm>
          <a:prstGeom prst="rect">
            <a:avLst/>
          </a:prstGeom>
          <a:noFill/>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pPr algn="ctr"/>
            <a:r>
              <a:rPr lang="en-US" sz="4400" b="1" dirty="0">
                <a:latin typeface="Calibri" charset="0"/>
                <a:ea typeface="Calibri" charset="0"/>
                <a:cs typeface="Calibri" charset="0"/>
              </a:rPr>
              <a:t>[Place Institution’s Name Here]</a:t>
            </a:r>
          </a:p>
          <a:p>
            <a:pPr algn="ctr"/>
            <a:endParaRPr lang="en-US" sz="4400" b="1" dirty="0">
              <a:solidFill>
                <a:srgbClr val="FF0000"/>
              </a:solidFill>
            </a:endParaRPr>
          </a:p>
          <a:p>
            <a:pPr algn="ctr"/>
            <a:r>
              <a:rPr lang="en-US" sz="3400" b="1" dirty="0">
                <a:latin typeface="Calibri" charset="0"/>
                <a:ea typeface="Calibri" charset="0"/>
                <a:cs typeface="Calibri" charset="0"/>
              </a:rPr>
              <a:t>[Department Name Exercise Series]</a:t>
            </a:r>
          </a:p>
        </p:txBody>
      </p:sp>
      <p:sp>
        <p:nvSpPr>
          <p:cNvPr id="12" name="Title 1"/>
          <p:cNvSpPr txBox="1">
            <a:spLocks/>
          </p:cNvSpPr>
          <p:nvPr/>
        </p:nvSpPr>
        <p:spPr>
          <a:xfrm>
            <a:off x="216794" y="2369711"/>
            <a:ext cx="12192000" cy="822960"/>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chemeClr val="bg1"/>
                </a:solidFill>
                <a:latin typeface="Arial Narrow" panose="020B0606020202030204" pitchFamily="34" charset="0"/>
                <a:ea typeface="+mj-ea"/>
                <a:cs typeface="+mj-cs"/>
              </a:defRPr>
            </a:lvl1pPr>
          </a:lstStyle>
          <a:p>
            <a:pPr algn="ctr"/>
            <a:endParaRPr lang="en-US" b="1" dirty="0"/>
          </a:p>
        </p:txBody>
      </p:sp>
      <p:cxnSp>
        <p:nvCxnSpPr>
          <p:cNvPr id="13" name="Straight Connector 12"/>
          <p:cNvCxnSpPr/>
          <p:nvPr/>
        </p:nvCxnSpPr>
        <p:spPr>
          <a:xfrm>
            <a:off x="1253067" y="2551176"/>
            <a:ext cx="9753600" cy="0"/>
          </a:xfrm>
          <a:prstGeom prst="line">
            <a:avLst/>
          </a:prstGeom>
          <a:ln w="25400">
            <a:solidFill>
              <a:srgbClr val="ACD7C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5105110"/>
            <a:ext cx="1930159" cy="1498413"/>
          </a:xfrm>
          <a:prstGeom prst="rect">
            <a:avLst/>
          </a:prstGeom>
        </p:spPr>
      </p:pic>
    </p:spTree>
    <p:extLst>
      <p:ext uri="{BB962C8B-B14F-4D97-AF65-F5344CB8AC3E}">
        <p14:creationId xmlns:p14="http://schemas.microsoft.com/office/powerpoint/2010/main" val="3337863247"/>
      </p:ext>
    </p:extLst>
  </p:cSld>
  <p:clrMapOvr>
    <a:masterClrMapping/>
  </p:clrMapOvr>
</p:sld>
</file>

<file path=ppt/theme/theme1.xml><?xml version="1.0" encoding="utf-8"?>
<a:theme xmlns:a="http://schemas.openxmlformats.org/drawingml/2006/main" name="Retrospect">
  <a:themeElements>
    <a:clrScheme name="Custom 15">
      <a:dk1>
        <a:sysClr val="windowText" lastClr="000000"/>
      </a:dk1>
      <a:lt1>
        <a:sysClr val="window" lastClr="FFFFFF"/>
      </a:lt1>
      <a:dk2>
        <a:srgbClr val="505046"/>
      </a:dk2>
      <a:lt2>
        <a:srgbClr val="EEECE1"/>
      </a:lt2>
      <a:accent1>
        <a:srgbClr val="FFD147"/>
      </a:accent1>
      <a:accent2>
        <a:srgbClr val="002060"/>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625</TotalTime>
  <Words>627</Words>
  <Application>Microsoft Macintosh PowerPoint</Application>
  <PresentationFormat>Widescreen</PresentationFormat>
  <Paragraphs>92</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Calibri Light</vt:lpstr>
      <vt:lpstr>Retrospect</vt:lpstr>
      <vt:lpstr>How to Use this Template</vt:lpstr>
      <vt:lpstr>&lt;Name of Department&gt; Tabletop</vt:lpstr>
      <vt:lpstr>Agenda</vt:lpstr>
      <vt:lpstr>Project Overview &amp; Goals</vt:lpstr>
      <vt:lpstr>PowerPoint Presentation</vt:lpstr>
      <vt:lpstr>PowerPoint Presentation</vt:lpstr>
      <vt:lpstr>PowerPoint Presentation</vt:lpstr>
      <vt:lpstr>Questions?</vt:lpstr>
      <vt:lpstr>&lt;Name of Department&gt; Tabletop</vt:lpstr>
      <vt:lpstr>PowerPoint Presentation</vt:lpstr>
      <vt:lpstr>Scenario</vt:lpstr>
      <vt:lpstr>Immediate Response Actions</vt:lpstr>
      <vt:lpstr>Situational Awareness Update</vt:lpstr>
      <vt:lpstr>Intermediate Response Actions</vt:lpstr>
      <vt:lpstr>Situational Awareness Update</vt:lpstr>
      <vt:lpstr>Continued/Protracted Operations</vt:lpstr>
      <vt:lpstr>Roundtable Discussion</vt:lpstr>
      <vt:lpstr>Next Steps</vt:lpstr>
      <vt:lpstr>Thank You for Participating!</vt:lpstr>
      <vt:lpstr>End Tabletop</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Caplan</dc:creator>
  <cp:lastModifiedBy>Wing-Ki Lo</cp:lastModifiedBy>
  <cp:revision>56</cp:revision>
  <dcterms:created xsi:type="dcterms:W3CDTF">2014-09-05T03:15:39Z</dcterms:created>
  <dcterms:modified xsi:type="dcterms:W3CDTF">2018-09-05T18:23:44Z</dcterms:modified>
</cp:coreProperties>
</file>