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2"/>
  </p:notesMasterIdLst>
  <p:handoutMasterIdLst>
    <p:handoutMasterId r:id="rId23"/>
  </p:handoutMasterIdLst>
  <p:sldIdLst>
    <p:sldId id="28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87" r:id="rId14"/>
    <p:sldId id="288" r:id="rId15"/>
    <p:sldId id="277" r:id="rId16"/>
    <p:sldId id="278" r:id="rId17"/>
    <p:sldId id="279" r:id="rId18"/>
    <p:sldId id="280" r:id="rId19"/>
    <p:sldId id="281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7C2"/>
    <a:srgbClr val="233375"/>
    <a:srgbClr val="3F4C58"/>
    <a:srgbClr val="8DB1A1"/>
    <a:srgbClr val="A9ADAF"/>
    <a:srgbClr val="8A91AA"/>
    <a:srgbClr val="273777"/>
    <a:srgbClr val="3B92C4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8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176" y="1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DF68F-0B36-4997-BE74-24ED2FDB090F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66AB-EF78-40B0-AA42-79A054161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28999-C212-4C31-867B-A921D774258E}" type="datetimeFigureOut">
              <a:rPr lang="en-US" smtClean="0"/>
              <a:t>9/5/18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6B5A9-6620-4E44-BE95-3E044661C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38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733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65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6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1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44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27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447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874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182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2169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2163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70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0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Tx/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2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Tx/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09554" y="243061"/>
            <a:ext cx="9432608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273777"/>
                </a:solidFill>
                <a:latin typeface="Calibri" charset="0"/>
                <a:ea typeface="Calibri" charset="0"/>
                <a:cs typeface="Calibri" charset="0"/>
              </a:rPr>
              <a:t>How to Use this Template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9482" y="2059370"/>
            <a:ext cx="8754036" cy="4023360"/>
          </a:xfrm>
        </p:spPr>
        <p:txBody>
          <a:bodyPr>
            <a:noAutofit/>
          </a:bodyPr>
          <a:lstStyle/>
          <a:p>
            <a:pPr marL="293688" indent="-285750">
              <a:lnSpc>
                <a:spcPct val="100000"/>
              </a:lnSpc>
              <a:spcAft>
                <a:spcPts val="1200"/>
              </a:spcAft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This was created as a blank template to allow you freedom of color/design and font choice</a:t>
            </a:r>
          </a:p>
          <a:p>
            <a:pPr marL="293688" lvl="1" indent="-285750">
              <a:lnSpc>
                <a:spcPct val="100000"/>
              </a:lnSpc>
              <a:spcAft>
                <a:spcPts val="1200"/>
              </a:spcAft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NYC PDC suggests to use the font size/style within this presentation for readability purposes</a:t>
            </a:r>
          </a:p>
          <a:p>
            <a:pPr marL="293688" lvl="1" indent="-285750">
              <a:lnSpc>
                <a:spcPct val="100000"/>
              </a:lnSpc>
              <a:spcAft>
                <a:spcPts val="1200"/>
              </a:spcAft>
              <a:buClr>
                <a:srgbClr val="233375"/>
              </a:buClr>
            </a:pPr>
            <a:r>
              <a:rPr lang="en-US" sz="2400">
                <a:latin typeface="Calibri" charset="0"/>
                <a:ea typeface="Calibri" charset="0"/>
                <a:cs typeface="Calibri" charset="0"/>
              </a:rPr>
              <a:t>Anything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 ]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should be made specific to your hospital</a:t>
            </a:r>
          </a:p>
          <a:p>
            <a:pPr marL="293688" lvl="1" indent="-285750">
              <a:lnSpc>
                <a:spcPct val="100000"/>
              </a:lnSpc>
              <a:spcAft>
                <a:spcPts val="1200"/>
              </a:spcAft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PDC suggests adding in pictures where it is appropriate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438835" y="1729938"/>
            <a:ext cx="10753165" cy="0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28" y="386313"/>
            <a:ext cx="1766608" cy="17734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711723-F8B2-D54F-BDA4-08ED2D9478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141" y="5734051"/>
            <a:ext cx="875099" cy="8750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7CAE38-958D-4946-B082-013EC022A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239" y="5980272"/>
            <a:ext cx="1019095" cy="4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186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3290317" y="1838984"/>
            <a:ext cx="8634983" cy="822960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tx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Let’s Begin!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04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General [Name of Plan] Planning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4832" y="1935197"/>
            <a:ext cx="4012342" cy="3690670"/>
          </a:xfrm>
        </p:spPr>
        <p:txBody>
          <a:bodyPr/>
          <a:lstStyle/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Triggers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Notification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Pre-activation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Activation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Mobilization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Demobilization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 Deactivation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9568927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Plan Review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084832" y="1937886"/>
            <a:ext cx="4937760" cy="4023360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Key planning “Must Haves”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General considerations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Preparedness activities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Response activities</a:t>
            </a:r>
          </a:p>
          <a:p>
            <a:pPr lvl="1">
              <a:spcBef>
                <a:spcPts val="1200"/>
              </a:spcBef>
              <a:spcAft>
                <a:spcPts val="200"/>
              </a:spcAft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Recovery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53" y="5074920"/>
            <a:ext cx="10113264" cy="822960"/>
          </a:xfrm>
        </p:spPr>
        <p:txBody>
          <a:bodyPr/>
          <a:lstStyle/>
          <a:p>
            <a:pPr algn="r"/>
            <a:r>
              <a:rPr lang="en-US" sz="3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&lt;Name of Department&gt; Seminar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2123" y="5907023"/>
            <a:ext cx="10113264" cy="594360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solidFill>
                  <a:srgbClr val="233375"/>
                </a:solidFill>
                <a:latin typeface="Calibri Light" charset="0"/>
                <a:ea typeface="Calibri Light" charset="0"/>
                <a:cs typeface="Calibri Light" charset="0"/>
              </a:rPr>
              <a:t>&lt;Place Date Here&gt;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7218"/>
            <a:ext cx="12192000" cy="2317174"/>
          </a:xfrm>
          <a:prstGeom prst="rect">
            <a:avLst/>
          </a:prstGeom>
          <a:noFill/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[Place Institution’s Name Here]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3400" b="1" dirty="0">
                <a:latin typeface="Calibri" charset="0"/>
                <a:ea typeface="Calibri" charset="0"/>
                <a:cs typeface="Calibri" charset="0"/>
              </a:rPr>
              <a:t>[Department Name Exercise Series]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794" y="2369711"/>
            <a:ext cx="12192000" cy="82296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53067" y="2292299"/>
            <a:ext cx="9753600" cy="0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5110"/>
            <a:ext cx="1930159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1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27355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Scenario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4832" y="1935197"/>
            <a:ext cx="9694792" cy="4182035"/>
          </a:xfrm>
        </p:spPr>
        <p:txBody>
          <a:bodyPr>
            <a:normAutofit/>
          </a:bodyPr>
          <a:lstStyle/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 [Insert scenario here]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 [Insert scenario here]</a:t>
            </a:r>
          </a:p>
          <a:p>
            <a:pPr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atin typeface="Calibri" charset="0"/>
                <a:ea typeface="Calibri" charset="0"/>
                <a:cs typeface="Calibri" charset="0"/>
              </a:rPr>
              <a:t> [Insert scenario here]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2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11332"/>
            <a:ext cx="9488245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Response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832" y="1921844"/>
            <a:ext cx="8592134" cy="4023360"/>
          </a:xfrm>
        </p:spPr>
        <p:txBody>
          <a:bodyPr>
            <a:normAutofit/>
          </a:bodyPr>
          <a:lstStyle/>
          <a:p>
            <a:pPr marL="239713" indent="-239713"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Have the triggers been met to activate the plan?</a:t>
            </a:r>
          </a:p>
          <a:p>
            <a:pPr marL="239713" indent="-239713"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How will our institution respond to this incident?</a:t>
            </a:r>
          </a:p>
          <a:p>
            <a:pPr marL="239713" indent="-239713">
              <a:buClr>
                <a:srgbClr val="233375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Does the plan guide us, from beginning to end, through managing this incident?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[Insert Type of Planning]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831" y="1937886"/>
            <a:ext cx="908967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Related Plans and Documents</a:t>
            </a:r>
          </a:p>
          <a:p>
            <a:pPr lvl="1"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Put here if there are any</a:t>
            </a:r>
          </a:p>
          <a:p>
            <a:pPr marL="0">
              <a:buClr>
                <a:srgbClr val="002060"/>
              </a:buClr>
              <a:buNone/>
            </a:pP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Questions to Consider</a:t>
            </a:r>
          </a:p>
          <a:p>
            <a:pPr marL="398463" lvl="1" indent="-198438"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Does this plan refer to the [names of plans noted above]</a:t>
            </a:r>
          </a:p>
          <a:p>
            <a:pPr marL="398463" lvl="1" indent="-198438"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Should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57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28336"/>
            <a:ext cx="9461351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Roundtable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832" y="1938848"/>
            <a:ext cx="9445752" cy="3811694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Lets talk about:</a:t>
            </a:r>
          </a:p>
          <a:p>
            <a:pPr lvl="1">
              <a:spcBef>
                <a:spcPts val="1200"/>
              </a:spcBef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What are the critical take home points?</a:t>
            </a:r>
          </a:p>
          <a:p>
            <a:pPr lvl="1">
              <a:spcBef>
                <a:spcPts val="1200"/>
              </a:spcBef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What needs to be worked on?</a:t>
            </a:r>
          </a:p>
          <a:p>
            <a:pPr lvl="1">
              <a:spcBef>
                <a:spcPts val="1200"/>
              </a:spcBef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Who needs to be involved?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2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27374"/>
            <a:ext cx="9488245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832" y="1937886"/>
            <a:ext cx="9113341" cy="4414788"/>
          </a:xfrm>
        </p:spPr>
        <p:txBody>
          <a:bodyPr>
            <a:normAutofit fontScale="92500"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Before you depart, please be aware that:</a:t>
            </a:r>
          </a:p>
          <a:p>
            <a:pPr lvl="1">
              <a:spcBef>
                <a:spcPts val="1000"/>
              </a:spcBef>
              <a:buClr>
                <a:srgbClr val="233375"/>
              </a:buClr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Participants are asked to please complete and submit your evaluations</a:t>
            </a:r>
          </a:p>
          <a:p>
            <a:pPr lvl="1">
              <a:spcBef>
                <a:spcPts val="1000"/>
              </a:spcBef>
              <a:buClr>
                <a:srgbClr val="233375"/>
              </a:buClr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[whoever is responsible for plan revision] will begin to revise necessary portions of the name of the plan you were exercising</a:t>
            </a:r>
          </a:p>
          <a:p>
            <a:pPr lvl="1">
              <a:spcBef>
                <a:spcPts val="1000"/>
              </a:spcBef>
              <a:buClr>
                <a:srgbClr val="233375"/>
              </a:buClr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Upon completion, the EPC will disseminate the plan to relevant parties </a:t>
            </a:r>
          </a:p>
          <a:p>
            <a:pPr lvl="1">
              <a:spcBef>
                <a:spcPts val="1000"/>
              </a:spcBef>
              <a:buClr>
                <a:srgbClr val="233375"/>
              </a:buClr>
            </a:pP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next exercise in the series will be </a:t>
            </a:r>
            <a:r>
              <a:rPr lang="en-US"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 [Tabletop </a:t>
            </a: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Exercise (</a:t>
            </a:r>
            <a:r>
              <a:rPr lang="en-US" sz="26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TTX)] </a:t>
            </a:r>
            <a:r>
              <a:rPr lang="en-US" sz="26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 be held on:</a:t>
            </a:r>
          </a:p>
          <a:p>
            <a:pPr marL="0" indent="0" algn="ctr">
              <a:buClr>
                <a:srgbClr val="002060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[Date]</a:t>
            </a:r>
          </a:p>
          <a:p>
            <a:pPr marL="0" indent="0" algn="ctr">
              <a:buClr>
                <a:srgbClr val="002060"/>
              </a:buClr>
              <a:buNone/>
            </a:pPr>
            <a:r>
              <a:rPr lang="en-US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[Time]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08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184" y="1541561"/>
            <a:ext cx="11504228" cy="82296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Thank You for Participating!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681602" y="2898628"/>
            <a:ext cx="414328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ACD7C2"/>
                </a:solidFill>
                <a:latin typeface="Calibri" charset="0"/>
                <a:ea typeface="Calibri" charset="0"/>
                <a:cs typeface="Calibri" charset="0"/>
              </a:rPr>
              <a:t>[Insert names of exercise facilitators/directors] </a:t>
            </a:r>
            <a:endParaRPr lang="en-US" b="1" u="sng" dirty="0">
              <a:solidFill>
                <a:srgbClr val="ACD7C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640540" y="2898628"/>
            <a:ext cx="3863465" cy="1619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>
                <a:solidFill>
                  <a:srgbClr val="ACD7C2"/>
                </a:solidFill>
                <a:latin typeface="Calibri" charset="0"/>
                <a:ea typeface="Calibri" charset="0"/>
                <a:cs typeface="Calibri" charset="0"/>
              </a:rPr>
              <a:t>[Insert names of exercise facilitators/directors]</a:t>
            </a:r>
            <a:endParaRPr kumimoji="0" lang="en-US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11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553" y="5074920"/>
            <a:ext cx="10113264" cy="822960"/>
          </a:xfrm>
        </p:spPr>
        <p:txBody>
          <a:bodyPr/>
          <a:lstStyle/>
          <a:p>
            <a:pPr algn="r"/>
            <a:r>
              <a:rPr lang="en-US" sz="3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&lt;Name of Department&gt; Seminar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32123" y="5907023"/>
            <a:ext cx="10113264" cy="594360"/>
          </a:xfrm>
        </p:spPr>
        <p:txBody>
          <a:bodyPr>
            <a:normAutofit/>
          </a:bodyPr>
          <a:lstStyle/>
          <a:p>
            <a:pPr algn="r"/>
            <a:r>
              <a:rPr lang="en-US" sz="2200" dirty="0">
                <a:solidFill>
                  <a:srgbClr val="233375"/>
                </a:solidFill>
                <a:latin typeface="Calibri Light" charset="0"/>
                <a:ea typeface="Calibri Light" charset="0"/>
                <a:cs typeface="Calibri Light" charset="0"/>
              </a:rPr>
              <a:t>&lt;Place Date Here&gt;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23890"/>
            <a:ext cx="12192000" cy="2317174"/>
          </a:xfrm>
          <a:prstGeom prst="rect">
            <a:avLst/>
          </a:prstGeom>
          <a:noFill/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[Place Institution’s Name Here]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3400" b="1" dirty="0">
                <a:latin typeface="Calibri" charset="0"/>
                <a:ea typeface="Calibri" charset="0"/>
                <a:cs typeface="Calibri" charset="0"/>
              </a:rPr>
              <a:t>[Department Name Exercise Series]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794" y="2369711"/>
            <a:ext cx="12192000" cy="82296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53067" y="2548971"/>
            <a:ext cx="9753600" cy="0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5110"/>
            <a:ext cx="1930159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74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8281" y="5612802"/>
            <a:ext cx="7978535" cy="822960"/>
          </a:xfrm>
        </p:spPr>
        <p:txBody>
          <a:bodyPr/>
          <a:lstStyle/>
          <a:p>
            <a:pPr algn="r"/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End Seminar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767218"/>
            <a:ext cx="12192000" cy="2317174"/>
          </a:xfrm>
          <a:prstGeom prst="rect">
            <a:avLst/>
          </a:prstGeom>
          <a:noFill/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latin typeface="Calibri" charset="0"/>
                <a:ea typeface="Calibri" charset="0"/>
                <a:cs typeface="Calibri" charset="0"/>
              </a:rPr>
              <a:t>[Place Institution’s Name Here]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  <a:p>
            <a:pPr algn="ctr"/>
            <a:r>
              <a:rPr lang="en-US" sz="3400" b="1" dirty="0">
                <a:latin typeface="Calibri" charset="0"/>
                <a:ea typeface="Calibri" charset="0"/>
                <a:cs typeface="Calibri" charset="0"/>
              </a:rPr>
              <a:t>[Department Name Exercise Series]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16794" y="2369711"/>
            <a:ext cx="12192000" cy="822960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253067" y="2292299"/>
            <a:ext cx="9753600" cy="0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2352"/>
            <a:ext cx="1930159" cy="1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1" y="1393750"/>
            <a:ext cx="2352001" cy="1743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58" y="1395561"/>
            <a:ext cx="2352001" cy="17438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58" y="4266569"/>
            <a:ext cx="2352001" cy="17438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040" y="4266569"/>
            <a:ext cx="2352001" cy="174389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76283" y="777239"/>
            <a:ext cx="2739676" cy="2286000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Agenda</a:t>
            </a:r>
          </a:p>
        </p:txBody>
      </p:sp>
      <p:grpSp>
        <p:nvGrpSpPr>
          <p:cNvPr id="16" name="Group 15" descr="Titled Picture Bocks"/>
          <p:cNvGrpSpPr/>
          <p:nvPr/>
        </p:nvGrpSpPr>
        <p:grpSpPr>
          <a:xfrm>
            <a:off x="3519041" y="1032748"/>
            <a:ext cx="8159083" cy="4945607"/>
            <a:chOff x="3392523" y="883545"/>
            <a:chExt cx="8159083" cy="4945607"/>
          </a:xfrm>
        </p:grpSpPr>
        <p:sp>
          <p:nvSpPr>
            <p:cNvPr id="18" name="Freeform 17"/>
            <p:cNvSpPr/>
            <p:nvPr/>
          </p:nvSpPr>
          <p:spPr>
            <a:xfrm>
              <a:off x="5985046" y="1377537"/>
              <a:ext cx="1269998" cy="1167636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kern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Agenda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3392523" y="883545"/>
              <a:ext cx="2735868" cy="34518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1-Welcome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847040" y="883545"/>
              <a:ext cx="2655858" cy="34518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3-Conduct Seminar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952652" y="4266176"/>
              <a:ext cx="1269998" cy="1562976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Project description</a:t>
              </a:r>
            </a:p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Purpose of the Seminar</a:t>
              </a:r>
            </a:p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kern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Plan Analysis</a:t>
              </a:r>
            </a:p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Seminar format</a:t>
              </a:r>
              <a:endParaRPr lang="en-US" sz="12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392523" y="3775936"/>
              <a:ext cx="2735866" cy="34518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2-Project Overview &amp; Goals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0429745" y="4266176"/>
              <a:ext cx="1121861" cy="1167636"/>
            </a:xfrm>
            <a:custGeom>
              <a:avLst/>
              <a:gdLst>
                <a:gd name="connsiteX0" fmla="*/ 0 w 1121861"/>
                <a:gd name="connsiteY0" fmla="*/ 112186 h 1167636"/>
                <a:gd name="connsiteX1" fmla="*/ 32859 w 1121861"/>
                <a:gd name="connsiteY1" fmla="*/ 32859 h 1167636"/>
                <a:gd name="connsiteX2" fmla="*/ 112187 w 1121861"/>
                <a:gd name="connsiteY2" fmla="*/ 1 h 1167636"/>
                <a:gd name="connsiteX3" fmla="*/ 1009675 w 1121861"/>
                <a:gd name="connsiteY3" fmla="*/ 0 h 1167636"/>
                <a:gd name="connsiteX4" fmla="*/ 1089002 w 1121861"/>
                <a:gd name="connsiteY4" fmla="*/ 32859 h 1167636"/>
                <a:gd name="connsiteX5" fmla="*/ 1121860 w 1121861"/>
                <a:gd name="connsiteY5" fmla="*/ 112187 h 1167636"/>
                <a:gd name="connsiteX6" fmla="*/ 1121861 w 1121861"/>
                <a:gd name="connsiteY6" fmla="*/ 1055450 h 1167636"/>
                <a:gd name="connsiteX7" fmla="*/ 1089002 w 1121861"/>
                <a:gd name="connsiteY7" fmla="*/ 1134778 h 1167636"/>
                <a:gd name="connsiteX8" fmla="*/ 1009674 w 1121861"/>
                <a:gd name="connsiteY8" fmla="*/ 1167636 h 1167636"/>
                <a:gd name="connsiteX9" fmla="*/ 112186 w 1121861"/>
                <a:gd name="connsiteY9" fmla="*/ 1167636 h 1167636"/>
                <a:gd name="connsiteX10" fmla="*/ 32859 w 1121861"/>
                <a:gd name="connsiteY10" fmla="*/ 1134777 h 1167636"/>
                <a:gd name="connsiteX11" fmla="*/ 1 w 1121861"/>
                <a:gd name="connsiteY11" fmla="*/ 1055449 h 1167636"/>
                <a:gd name="connsiteX12" fmla="*/ 0 w 1121861"/>
                <a:gd name="connsiteY12" fmla="*/ 112186 h 116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1861" h="1167636">
                  <a:moveTo>
                    <a:pt x="0" y="112186"/>
                  </a:moveTo>
                  <a:cubicBezTo>
                    <a:pt x="0" y="82432"/>
                    <a:pt x="11820" y="53897"/>
                    <a:pt x="32859" y="32859"/>
                  </a:cubicBezTo>
                  <a:cubicBezTo>
                    <a:pt x="53898" y="11820"/>
                    <a:pt x="82433" y="1"/>
                    <a:pt x="112187" y="1"/>
                  </a:cubicBezTo>
                  <a:lnTo>
                    <a:pt x="1009675" y="0"/>
                  </a:lnTo>
                  <a:cubicBezTo>
                    <a:pt x="1039429" y="0"/>
                    <a:pt x="1067964" y="11820"/>
                    <a:pt x="1089002" y="32859"/>
                  </a:cubicBezTo>
                  <a:cubicBezTo>
                    <a:pt x="1110041" y="53898"/>
                    <a:pt x="1121860" y="82433"/>
                    <a:pt x="1121860" y="112187"/>
                  </a:cubicBezTo>
                  <a:cubicBezTo>
                    <a:pt x="1121860" y="426608"/>
                    <a:pt x="1121861" y="741029"/>
                    <a:pt x="1121861" y="1055450"/>
                  </a:cubicBezTo>
                  <a:cubicBezTo>
                    <a:pt x="1121861" y="1085204"/>
                    <a:pt x="1110041" y="1113739"/>
                    <a:pt x="1089002" y="1134778"/>
                  </a:cubicBezTo>
                  <a:cubicBezTo>
                    <a:pt x="1067963" y="1155817"/>
                    <a:pt x="1039428" y="1167637"/>
                    <a:pt x="1009674" y="1167636"/>
                  </a:cubicBezTo>
                  <a:lnTo>
                    <a:pt x="112186" y="1167636"/>
                  </a:lnTo>
                  <a:cubicBezTo>
                    <a:pt x="82432" y="1167636"/>
                    <a:pt x="53897" y="1155816"/>
                    <a:pt x="32859" y="1134777"/>
                  </a:cubicBezTo>
                  <a:cubicBezTo>
                    <a:pt x="11820" y="1113738"/>
                    <a:pt x="1" y="1085203"/>
                    <a:pt x="1" y="1055449"/>
                  </a:cubicBezTo>
                  <a:cubicBezTo>
                    <a:pt x="1" y="741028"/>
                    <a:pt x="0" y="426607"/>
                    <a:pt x="0" y="112186"/>
                  </a:cubicBezTo>
                  <a:close/>
                </a:path>
              </a:pathLst>
            </a:custGeom>
            <a:solidFill>
              <a:srgbClr val="ACD7C2">
                <a:alpha val="60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86198" tIns="86198" rIns="86198" bIns="86198" numCol="1" spcCol="1270" anchor="ctr" anchorCtr="0">
              <a:noAutofit/>
            </a:bodyPr>
            <a:lstStyle/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kern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Round table discussion</a:t>
              </a:r>
            </a:p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kern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Evaluations</a:t>
              </a:r>
            </a:p>
            <a:p>
              <a:pPr marL="171450" lvl="1" indent="-1714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charset="0"/>
                <a:buChar char="•"/>
              </a:pPr>
              <a:r>
                <a:rPr lang="en-US" sz="1200" kern="12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Next steps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847040" y="3772184"/>
              <a:ext cx="2655858" cy="345182"/>
            </a:xfrm>
            <a:custGeom>
              <a:avLst/>
              <a:gdLst>
                <a:gd name="connsiteX0" fmla="*/ 57531 w 2365871"/>
                <a:gd name="connsiteY0" fmla="*/ 0 h 345182"/>
                <a:gd name="connsiteX1" fmla="*/ 2308340 w 2365871"/>
                <a:gd name="connsiteY1" fmla="*/ 0 h 345182"/>
                <a:gd name="connsiteX2" fmla="*/ 2349021 w 2365871"/>
                <a:gd name="connsiteY2" fmla="*/ 16850 h 345182"/>
                <a:gd name="connsiteX3" fmla="*/ 2365871 w 2365871"/>
                <a:gd name="connsiteY3" fmla="*/ 57531 h 345182"/>
                <a:gd name="connsiteX4" fmla="*/ 2365871 w 2365871"/>
                <a:gd name="connsiteY4" fmla="*/ 345182 h 345182"/>
                <a:gd name="connsiteX5" fmla="*/ 2365871 w 2365871"/>
                <a:gd name="connsiteY5" fmla="*/ 345182 h 345182"/>
                <a:gd name="connsiteX6" fmla="*/ 2365871 w 2365871"/>
                <a:gd name="connsiteY6" fmla="*/ 345182 h 345182"/>
                <a:gd name="connsiteX7" fmla="*/ 0 w 2365871"/>
                <a:gd name="connsiteY7" fmla="*/ 345182 h 345182"/>
                <a:gd name="connsiteX8" fmla="*/ 0 w 2365871"/>
                <a:gd name="connsiteY8" fmla="*/ 345182 h 345182"/>
                <a:gd name="connsiteX9" fmla="*/ 0 w 2365871"/>
                <a:gd name="connsiteY9" fmla="*/ 345182 h 345182"/>
                <a:gd name="connsiteX10" fmla="*/ 0 w 2365871"/>
                <a:gd name="connsiteY10" fmla="*/ 57531 h 345182"/>
                <a:gd name="connsiteX11" fmla="*/ 16850 w 2365871"/>
                <a:gd name="connsiteY11" fmla="*/ 16850 h 345182"/>
                <a:gd name="connsiteX12" fmla="*/ 57531 w 2365871"/>
                <a:gd name="connsiteY12" fmla="*/ 0 h 34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65871" h="345182">
                  <a:moveTo>
                    <a:pt x="57531" y="0"/>
                  </a:moveTo>
                  <a:lnTo>
                    <a:pt x="2308340" y="0"/>
                  </a:lnTo>
                  <a:cubicBezTo>
                    <a:pt x="2323598" y="0"/>
                    <a:pt x="2338231" y="6061"/>
                    <a:pt x="2349021" y="16850"/>
                  </a:cubicBezTo>
                  <a:cubicBezTo>
                    <a:pt x="2359810" y="27639"/>
                    <a:pt x="2365871" y="42272"/>
                    <a:pt x="2365871" y="57531"/>
                  </a:cubicBezTo>
                  <a:lnTo>
                    <a:pt x="2365871" y="345182"/>
                  </a:lnTo>
                  <a:lnTo>
                    <a:pt x="2365871" y="345182"/>
                  </a:lnTo>
                  <a:lnTo>
                    <a:pt x="2365871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345182"/>
                  </a:lnTo>
                  <a:lnTo>
                    <a:pt x="0" y="57531"/>
                  </a:lnTo>
                  <a:cubicBezTo>
                    <a:pt x="0" y="42273"/>
                    <a:pt x="6061" y="27640"/>
                    <a:pt x="16850" y="16850"/>
                  </a:cubicBezTo>
                  <a:cubicBezTo>
                    <a:pt x="27639" y="6061"/>
                    <a:pt x="42272" y="0"/>
                    <a:pt x="57531" y="0"/>
                  </a:cubicBezTo>
                  <a:close/>
                </a:path>
              </a:pathLst>
            </a:custGeom>
            <a:solidFill>
              <a:srgbClr val="233375"/>
            </a:solidFill>
            <a:ln>
              <a:solidFill>
                <a:srgbClr val="233375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70190" tIns="70190" rIns="7019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ACD7C2"/>
                  </a:solidFill>
                  <a:latin typeface="Calibri" charset="0"/>
                  <a:ea typeface="Calibri" charset="0"/>
                  <a:cs typeface="Calibri" charset="0"/>
                </a:rPr>
                <a:t>4-Conclude Seminar</a:t>
              </a:r>
            </a:p>
          </p:txBody>
        </p:sp>
      </p:grpSp>
      <p:sp>
        <p:nvSpPr>
          <p:cNvPr id="37" name="Freeform 36"/>
          <p:cNvSpPr/>
          <p:nvPr/>
        </p:nvSpPr>
        <p:spPr>
          <a:xfrm>
            <a:off x="10556263" y="1526740"/>
            <a:ext cx="1121861" cy="1167636"/>
          </a:xfrm>
          <a:custGeom>
            <a:avLst/>
            <a:gdLst>
              <a:gd name="connsiteX0" fmla="*/ 0 w 1121861"/>
              <a:gd name="connsiteY0" fmla="*/ 112186 h 1167636"/>
              <a:gd name="connsiteX1" fmla="*/ 32859 w 1121861"/>
              <a:gd name="connsiteY1" fmla="*/ 32859 h 1167636"/>
              <a:gd name="connsiteX2" fmla="*/ 112187 w 1121861"/>
              <a:gd name="connsiteY2" fmla="*/ 1 h 1167636"/>
              <a:gd name="connsiteX3" fmla="*/ 1009675 w 1121861"/>
              <a:gd name="connsiteY3" fmla="*/ 0 h 1167636"/>
              <a:gd name="connsiteX4" fmla="*/ 1089002 w 1121861"/>
              <a:gd name="connsiteY4" fmla="*/ 32859 h 1167636"/>
              <a:gd name="connsiteX5" fmla="*/ 1121860 w 1121861"/>
              <a:gd name="connsiteY5" fmla="*/ 112187 h 1167636"/>
              <a:gd name="connsiteX6" fmla="*/ 1121861 w 1121861"/>
              <a:gd name="connsiteY6" fmla="*/ 1055450 h 1167636"/>
              <a:gd name="connsiteX7" fmla="*/ 1089002 w 1121861"/>
              <a:gd name="connsiteY7" fmla="*/ 1134778 h 1167636"/>
              <a:gd name="connsiteX8" fmla="*/ 1009674 w 1121861"/>
              <a:gd name="connsiteY8" fmla="*/ 1167636 h 1167636"/>
              <a:gd name="connsiteX9" fmla="*/ 112186 w 1121861"/>
              <a:gd name="connsiteY9" fmla="*/ 1167636 h 1167636"/>
              <a:gd name="connsiteX10" fmla="*/ 32859 w 1121861"/>
              <a:gd name="connsiteY10" fmla="*/ 1134777 h 1167636"/>
              <a:gd name="connsiteX11" fmla="*/ 1 w 1121861"/>
              <a:gd name="connsiteY11" fmla="*/ 1055449 h 1167636"/>
              <a:gd name="connsiteX12" fmla="*/ 0 w 1121861"/>
              <a:gd name="connsiteY12" fmla="*/ 112186 h 116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21861" h="1167636">
                <a:moveTo>
                  <a:pt x="0" y="112186"/>
                </a:moveTo>
                <a:cubicBezTo>
                  <a:pt x="0" y="82432"/>
                  <a:pt x="11820" y="53897"/>
                  <a:pt x="32859" y="32859"/>
                </a:cubicBezTo>
                <a:cubicBezTo>
                  <a:pt x="53898" y="11820"/>
                  <a:pt x="82433" y="1"/>
                  <a:pt x="112187" y="1"/>
                </a:cubicBezTo>
                <a:lnTo>
                  <a:pt x="1009675" y="0"/>
                </a:lnTo>
                <a:cubicBezTo>
                  <a:pt x="1039429" y="0"/>
                  <a:pt x="1067964" y="11820"/>
                  <a:pt x="1089002" y="32859"/>
                </a:cubicBezTo>
                <a:cubicBezTo>
                  <a:pt x="1110041" y="53898"/>
                  <a:pt x="1121860" y="82433"/>
                  <a:pt x="1121860" y="112187"/>
                </a:cubicBezTo>
                <a:cubicBezTo>
                  <a:pt x="1121860" y="426608"/>
                  <a:pt x="1121861" y="741029"/>
                  <a:pt x="1121861" y="1055450"/>
                </a:cubicBezTo>
                <a:cubicBezTo>
                  <a:pt x="1121861" y="1085204"/>
                  <a:pt x="1110041" y="1113739"/>
                  <a:pt x="1089002" y="1134778"/>
                </a:cubicBezTo>
                <a:cubicBezTo>
                  <a:pt x="1067963" y="1155817"/>
                  <a:pt x="1039428" y="1167637"/>
                  <a:pt x="1009674" y="1167636"/>
                </a:cubicBezTo>
                <a:lnTo>
                  <a:pt x="112186" y="1167636"/>
                </a:lnTo>
                <a:cubicBezTo>
                  <a:pt x="82432" y="1167636"/>
                  <a:pt x="53897" y="1155816"/>
                  <a:pt x="32859" y="1134777"/>
                </a:cubicBezTo>
                <a:cubicBezTo>
                  <a:pt x="11820" y="1113738"/>
                  <a:pt x="1" y="1085203"/>
                  <a:pt x="1" y="1055449"/>
                </a:cubicBezTo>
                <a:cubicBezTo>
                  <a:pt x="1" y="741028"/>
                  <a:pt x="0" y="426607"/>
                  <a:pt x="0" y="112186"/>
                </a:cubicBezTo>
                <a:close/>
              </a:path>
            </a:pathLst>
          </a:custGeom>
          <a:solidFill>
            <a:srgbClr val="ACD7C2">
              <a:alpha val="6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0" vert="horz" wrap="square" lIns="86198" tIns="86198" rIns="86198" bIns="86198" numCol="1" spcCol="1270" anchor="ctr" anchorCtr="0">
            <a:noAutofit/>
          </a:bodyPr>
          <a:lstStyle/>
          <a:p>
            <a:pPr marL="171450" lvl="1" indent="-1714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Plan review</a:t>
            </a:r>
          </a:p>
          <a:p>
            <a:pPr marL="171450" lvl="1" indent="-1714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Scenario</a:t>
            </a:r>
          </a:p>
          <a:p>
            <a:pPr marL="171450" lvl="1" indent="-1714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Response Actions</a:t>
            </a:r>
            <a:endParaRPr lang="en-US" sz="1200" kern="12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1" y="3458933"/>
            <a:ext cx="1930159" cy="1498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36" y="680346"/>
            <a:ext cx="844164" cy="8474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6" y="680346"/>
            <a:ext cx="844164" cy="8474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436" y="3563916"/>
            <a:ext cx="844164" cy="84742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996" y="3563916"/>
            <a:ext cx="844164" cy="84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52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90317" y="1838984"/>
            <a:ext cx="8634983" cy="822960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Project Overview &amp; Goals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3861" y="3147709"/>
            <a:ext cx="9857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[Department Exercise Series]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" y="5105110"/>
            <a:ext cx="1930159" cy="14984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19400" y="1672083"/>
            <a:ext cx="9372600" cy="15691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412671" y="2946400"/>
            <a:ext cx="8779329" cy="9226"/>
          </a:xfrm>
          <a:prstGeom prst="line">
            <a:avLst/>
          </a:prstGeom>
          <a:ln w="25400">
            <a:solidFill>
              <a:srgbClr val="ACD7C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739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97740" y="1954708"/>
            <a:ext cx="9009531" cy="402336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In preparation for the [Department Exercise Name] Full-Scale Exercise we will be conducting [Department Exercise Name] exercises for our institution.</a:t>
            </a:r>
          </a:p>
          <a:p>
            <a:r>
              <a:rPr lang="en-US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series will consist of: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Seminar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Tabletop Exercise (TTX)</a:t>
            </a:r>
          </a:p>
          <a:p>
            <a:pPr marL="749808" lvl="1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Full-scale Exercise (FSE)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4" y="5824492"/>
            <a:ext cx="918344" cy="71292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09928" y="603938"/>
            <a:ext cx="9870141" cy="932812"/>
          </a:xfrm>
          <a:prstGeom prst="rect">
            <a:avLst/>
          </a:prstGeom>
          <a:noFill/>
        </p:spPr>
        <p:txBody>
          <a:bodyPr vert="horz" lIns="91440" tIns="0" rIns="91440" bIns="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chemeClr val="bg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Project Description</a:t>
            </a:r>
          </a:p>
        </p:txBody>
      </p:sp>
    </p:spTree>
    <p:extLst>
      <p:ext uri="{BB962C8B-B14F-4D97-AF65-F5344CB8AC3E}">
        <p14:creationId xmlns:p14="http://schemas.microsoft.com/office/powerpoint/2010/main" val="643750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641685"/>
            <a:ext cx="9057939" cy="91708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Purpose of Today’s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740" y="1892260"/>
            <a:ext cx="8474007" cy="371330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We are here today to familiarize ourselves with the [Name of Plan] for the purposes of:</a:t>
            </a:r>
          </a:p>
          <a:p>
            <a:pPr lvl="1">
              <a:spcBef>
                <a:spcPts val="1200"/>
              </a:spcBef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Socializing and familiarizing key staff with the plan</a:t>
            </a:r>
          </a:p>
          <a:p>
            <a:pPr lvl="1"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Increasing staff awareness of roles, responsibilities, and procedures upon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plan activation</a:t>
            </a:r>
          </a:p>
          <a:p>
            <a:pPr lvl="1"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Plan revision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05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426532"/>
            <a:ext cx="9152068" cy="113224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[Name of Plan]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294" y="1860580"/>
            <a:ext cx="9152068" cy="402336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Today we will explore:</a:t>
            </a:r>
          </a:p>
          <a:p>
            <a:pPr lvl="1"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plan’s 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strengths</a:t>
            </a:r>
          </a:p>
          <a:p>
            <a:pPr lvl="1"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The plan’s 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weaknesses</a:t>
            </a:r>
          </a:p>
          <a:p>
            <a:pPr lvl="1"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Any 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gaps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in the plan</a:t>
            </a:r>
          </a:p>
          <a:p>
            <a:pPr marL="201168" lvl="1" indent="0">
              <a:buNone/>
            </a:pPr>
            <a:r>
              <a:rPr lang="en-US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Other considerations</a:t>
            </a:r>
          </a:p>
          <a:p>
            <a:pPr lvl="2"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Is the plan updated?</a:t>
            </a:r>
          </a:p>
          <a:p>
            <a:pPr lvl="2"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Consider:</a:t>
            </a:r>
          </a:p>
          <a:p>
            <a:pPr lvl="3">
              <a:buClr>
                <a:srgbClr val="233375"/>
              </a:buClr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Conditions</a:t>
            </a:r>
            <a:r>
              <a:rPr lang="en-US" sz="2400" dirty="0"/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resources needed to activate, mobilize and deactivate the plan</a:t>
            </a:r>
          </a:p>
          <a:p>
            <a:pPr lvl="3">
              <a:buClr>
                <a:srgbClr val="233375"/>
              </a:buClr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Associated policies and procedures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29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27792"/>
            <a:ext cx="9044492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Seminar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4832" y="1865536"/>
            <a:ext cx="8855884" cy="4023360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sz="28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Today’s seminar will be conducted as follows:</a:t>
            </a:r>
          </a:p>
          <a:p>
            <a:pPr lvl="1">
              <a:spcBef>
                <a:spcPts val="1000"/>
              </a:spcBef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lead facilitator will guide the discussion, covering specific planning areas</a:t>
            </a:r>
          </a:p>
          <a:p>
            <a:pPr lvl="1">
              <a:spcBef>
                <a:spcPts val="1000"/>
              </a:spcBef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Note-taker(s) will record the discussion</a:t>
            </a:r>
          </a:p>
          <a:p>
            <a:pPr lvl="1">
              <a:spcBef>
                <a:spcPts val="1000"/>
              </a:spcBef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Plan editing will take place </a:t>
            </a:r>
            <a:r>
              <a:rPr lang="en-US" sz="2400" b="1" i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during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the actual seminar or workshop</a:t>
            </a:r>
          </a:p>
          <a:p>
            <a:pPr marL="382588" lvl="1" indent="-182563">
              <a:spcBef>
                <a:spcPts val="1000"/>
              </a:spcBef>
              <a:buClr>
                <a:srgbClr val="233375"/>
              </a:buClr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This will be an </a:t>
            </a:r>
            <a:r>
              <a:rPr lang="en-US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OPEN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HONEST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discussion conducted in a </a:t>
            </a:r>
            <a:r>
              <a:rPr lang="en-US" sz="2400" b="1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NO-FAULT 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environment</a:t>
            </a:r>
            <a:endParaRPr lang="en-US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28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928" y="120476"/>
            <a:ext cx="9084833" cy="14507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233375"/>
                </a:solidFill>
                <a:latin typeface="Calibri" charset="0"/>
                <a:ea typeface="Calibri" charset="0"/>
                <a:cs typeface="Calibri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" y="5824728"/>
            <a:ext cx="918344" cy="7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1172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5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FFD147"/>
      </a:accent1>
      <a:accent2>
        <a:srgbClr val="00206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4892</TotalTime>
  <Words>623</Words>
  <Application>Microsoft Macintosh PowerPoint</Application>
  <PresentationFormat>Widescreen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Retrospect</vt:lpstr>
      <vt:lpstr>How to Use this Template</vt:lpstr>
      <vt:lpstr>&lt;Name of Department&gt; Seminar</vt:lpstr>
      <vt:lpstr>Agenda</vt:lpstr>
      <vt:lpstr>Project Overview &amp; Goals</vt:lpstr>
      <vt:lpstr>PowerPoint Presentation</vt:lpstr>
      <vt:lpstr>Purpose of Today’s Seminar</vt:lpstr>
      <vt:lpstr>[Name of Plan] Analysis</vt:lpstr>
      <vt:lpstr>Seminar Format</vt:lpstr>
      <vt:lpstr>Questions?</vt:lpstr>
      <vt:lpstr>PowerPoint Presentation</vt:lpstr>
      <vt:lpstr>General [Name of Plan] Planning Areas</vt:lpstr>
      <vt:lpstr>Plan Review</vt:lpstr>
      <vt:lpstr>&lt;Name of Department&gt; Seminar</vt:lpstr>
      <vt:lpstr>Scenario</vt:lpstr>
      <vt:lpstr>Response Actions</vt:lpstr>
      <vt:lpstr>[Insert Type of Planning] Planning</vt:lpstr>
      <vt:lpstr>Roundtable Discussion</vt:lpstr>
      <vt:lpstr>Next Steps</vt:lpstr>
      <vt:lpstr>Thank You for Participating!</vt:lpstr>
      <vt:lpstr>End Seminar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 Caplan</dc:creator>
  <cp:lastModifiedBy>Wing-Ki Lo</cp:lastModifiedBy>
  <cp:revision>91</cp:revision>
  <dcterms:created xsi:type="dcterms:W3CDTF">2014-09-05T03:15:39Z</dcterms:created>
  <dcterms:modified xsi:type="dcterms:W3CDTF">2018-09-05T18:23:53Z</dcterms:modified>
</cp:coreProperties>
</file>