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B4D"/>
    <a:srgbClr val="D6C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7BF615-C0F1-2E43-B310-65414D7F414F}" v="6" dt="2024-11-12T12:56:42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31" autoAdjust="0"/>
    <p:restoredTop sz="94722"/>
  </p:normalViewPr>
  <p:slideViewPr>
    <p:cSldViewPr snapToGrid="0">
      <p:cViewPr varScale="1">
        <p:scale>
          <a:sx n="75" d="100"/>
          <a:sy n="75" d="100"/>
        </p:scale>
        <p:origin x="184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14A68-CA8E-F8E6-E853-F00A279999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7EEC76-5ECE-43B0-1F52-20C083FDA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C9A81-C598-0038-543E-20D726E97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C6A4-0150-4EBD-8BC4-13D6DBCD6E0B}" type="datetimeFigureOut">
              <a:rPr lang="en-US" smtClean="0"/>
              <a:t>11/21/24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1023C-AF7D-2D26-ED67-94DA916F1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09E16-BB0F-B67F-B616-2E4364643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DC84-27A8-470B-A59D-78F262138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95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5C37D-F08B-E3FF-EC4D-5D07FBFB6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DE801-9D7B-DDFA-4871-070F14F73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16425-30C5-C613-048E-115442179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C6A4-0150-4EBD-8BC4-13D6DBCD6E0B}" type="datetimeFigureOut">
              <a:rPr lang="en-US" smtClean="0"/>
              <a:t>11/21/24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EF3A0-C59F-3759-2129-211D3DD62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EF945-0001-FFF1-3077-CD239E9BA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DC84-27A8-470B-A59D-78F262138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86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FE4CBA-06BF-0C6B-4FBD-323C52D41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FB906B-5A6F-A8D6-F382-622EEA812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88D7A-E431-28A3-AEC2-A80EEC938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C6A4-0150-4EBD-8BC4-13D6DBCD6E0B}" type="datetimeFigureOut">
              <a:rPr lang="en-US" smtClean="0"/>
              <a:t>11/21/24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DBA97-68F2-AF9E-61C7-BD27E17F3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CB07B-A822-AEA2-BBD5-609CC82D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DC84-27A8-470B-A59D-78F262138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19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47EA2-782F-732F-5FCE-83A1776FE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E5E0A-D7DF-506F-B2D3-1BAAD2398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3FBBD-7B15-5C08-B23A-BCADF9560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C6A4-0150-4EBD-8BC4-13D6DBCD6E0B}" type="datetimeFigureOut">
              <a:rPr lang="en-US" smtClean="0"/>
              <a:t>11/21/24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711E2-B62D-BECE-05D5-BFE4E4D22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C0D86-0F67-4635-F95A-863EA3672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DC84-27A8-470B-A59D-78F262138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9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0B7C8-574A-1728-8FFF-88B0F616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605D6-06A8-9E57-3A4D-2F3A99019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8F871-0D8B-AAF9-C5FB-BDC6D4C1C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C6A4-0150-4EBD-8BC4-13D6DBCD6E0B}" type="datetimeFigureOut">
              <a:rPr lang="en-US" smtClean="0"/>
              <a:t>11/21/24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62543-AFFA-E124-BB7E-5AC7D6E95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5C6A8-512D-9CCF-053E-DFC46B83B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DC84-27A8-470B-A59D-78F262138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8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2C1C7-36D0-EFD7-1A86-678AD2952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0CE07-0FA6-D0FC-84A0-8086207B6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22AB38-5786-F7E2-526B-737B0C323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B6C73-B6F2-782E-DE44-D2AFC5D66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C6A4-0150-4EBD-8BC4-13D6DBCD6E0B}" type="datetimeFigureOut">
              <a:rPr lang="en-US" smtClean="0"/>
              <a:t>11/21/24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2A8769-A628-0EF3-51C2-34588765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C1FE5A-5815-026B-A3C6-2C0FF347A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DC84-27A8-470B-A59D-78F262138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06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0A6AC-57CF-DAEC-DCD5-7B073865C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70E9E-78F1-7944-9746-DE9C22C72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FA191-0890-8999-8533-89AFBC0BF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9540C6-BE24-C79F-5625-780D42DF16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ED74C9-046B-0E77-2DCE-DF9A986D8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9A20D3-B969-025C-0A85-FE2CE0CE7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C6A4-0150-4EBD-8BC4-13D6DBCD6E0B}" type="datetimeFigureOut">
              <a:rPr lang="en-US" smtClean="0"/>
              <a:t>11/21/24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07F4C4-CF98-0C3A-0E85-4744959D7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1F9FD4-AA28-DB52-FF13-0338BC46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DC84-27A8-470B-A59D-78F262138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8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1CC61-06B2-3981-DD8B-A86E731A1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4BC35F-649C-329A-781E-B716193E6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C6A4-0150-4EBD-8BC4-13D6DBCD6E0B}" type="datetimeFigureOut">
              <a:rPr lang="en-US" smtClean="0"/>
              <a:t>11/21/24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E860CA-3C93-FAD4-85E9-EBEA6161A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0DC99-4961-B8ED-C95A-B46DF8845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DC84-27A8-470B-A59D-78F262138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44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9D3C3C-7815-5E38-F4C2-A968A0745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C6A4-0150-4EBD-8BC4-13D6DBCD6E0B}" type="datetimeFigureOut">
              <a:rPr lang="en-US" smtClean="0"/>
              <a:t>11/21/24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757A2A-FE0F-72E5-F074-221B9F24E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8F508F-7BEF-126E-6537-D6EEF0971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DC84-27A8-470B-A59D-78F262138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92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9425C-9FEF-78C5-9FB5-A69452B5F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2371B-6F96-441B-E889-CDCD0A12B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EF012A-4800-E0CF-170C-5D87ED970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CF1132-E868-D586-67EC-0F182394A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C6A4-0150-4EBD-8BC4-13D6DBCD6E0B}" type="datetimeFigureOut">
              <a:rPr lang="en-US" smtClean="0"/>
              <a:t>11/21/24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AD13B1-B034-3A11-251D-6FD883B59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7F9D7-89B0-E932-D177-C23C3C531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DC84-27A8-470B-A59D-78F262138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15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D35BD-786D-7375-6B0F-722EAD66F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175CF7-0139-5411-88D3-850999D414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EC6C48-41DC-577F-CEF6-D4F3CF80A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687ED-1984-5A42-4461-6F025F7E8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C6A4-0150-4EBD-8BC4-13D6DBCD6E0B}" type="datetimeFigureOut">
              <a:rPr lang="en-US" smtClean="0"/>
              <a:t>11/21/24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14CA5-6CBE-FE47-6C4B-EBABEBF4F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915DF-324F-816C-B2B4-14212674C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DC84-27A8-470B-A59D-78F262138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59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52E4CA-E972-1718-1E56-2F8E78B00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CB4FB-561F-204E-C29B-1FF1D03B7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9FFE1-65CB-A29C-F1C7-485783F55F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CC6A4-0150-4EBD-8BC4-13D6DBCD6E0B}" type="datetimeFigureOut">
              <a:rPr lang="en-US" smtClean="0"/>
              <a:t>11/21/24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3691E-6D4B-E9F6-DF99-F95D15C55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BBF7F-40DC-52A4-075B-751316C00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2DC84-27A8-470B-A59D-78F262138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0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F87B6E4E-9B5C-AA3D-FA67-692669D1EC3C}"/>
              </a:ext>
            </a:extLst>
          </p:cNvPr>
          <p:cNvSpPr/>
          <p:nvPr/>
        </p:nvSpPr>
        <p:spPr>
          <a:xfrm>
            <a:off x="0" y="0"/>
            <a:ext cx="2071688" cy="6858000"/>
          </a:xfrm>
          <a:prstGeom prst="flowChartProcess">
            <a:avLst/>
          </a:prstGeom>
          <a:solidFill>
            <a:srgbClr val="141B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B983A7-7D94-9929-AEBA-F1234A124C79}"/>
              </a:ext>
            </a:extLst>
          </p:cNvPr>
          <p:cNvSpPr txBox="1"/>
          <p:nvPr/>
        </p:nvSpPr>
        <p:spPr>
          <a:xfrm rot="16200000">
            <a:off x="-1427195" y="3427510"/>
            <a:ext cx="5149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Inter Medium" panose="02000503000000020004" pitchFamily="2" charset="0"/>
                <a:ea typeface="Inter Medium" panose="02000503000000020004" pitchFamily="2" charset="0"/>
              </a:rPr>
              <a:t>AGENDA</a:t>
            </a:r>
          </a:p>
        </p:txBody>
      </p:sp>
      <p:pic>
        <p:nvPicPr>
          <p:cNvPr id="2" name="Picture 1" descr="A black and white background&#10;&#10;Description automatically generated">
            <a:extLst>
              <a:ext uri="{FF2B5EF4-FFF2-40B4-BE49-F238E27FC236}">
                <a16:creationId xmlns:a16="http://schemas.microsoft.com/office/drawing/2014/main" id="{34322F4A-8DD7-BDE3-AAEF-06BB2A2D5E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4" t="3459" r="27389" b="73920"/>
          <a:stretch/>
        </p:blipFill>
        <p:spPr>
          <a:xfrm>
            <a:off x="0" y="0"/>
            <a:ext cx="2071688" cy="108434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C81D66F-AA1B-0077-B789-6D47D0775423}"/>
              </a:ext>
            </a:extLst>
          </p:cNvPr>
          <p:cNvSpPr txBox="1"/>
          <p:nvPr/>
        </p:nvSpPr>
        <p:spPr>
          <a:xfrm>
            <a:off x="5250427" y="458320"/>
            <a:ext cx="6498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141B4D"/>
                </a:solidFill>
                <a:latin typeface="Red Hat Mono" panose="02010309040201060303" pitchFamily="49" charset="0"/>
                <a:ea typeface="Red Hat Mono" panose="02010309040201060303" pitchFamily="49" charset="0"/>
                <a:cs typeface="Red Hat Mono" panose="02010309040201060303" pitchFamily="49" charset="0"/>
              </a:rPr>
              <a:t>HCANYS, HPCANYS &amp; HCP NYC Emergency Preparedness Forum #1 | December 3, 2024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10FA2F-C0B0-FD1F-15D1-938B145447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693" y="5629018"/>
            <a:ext cx="1118232" cy="9375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A830A1D-5DB9-F1C0-90AA-A91F0BCDD1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79428" y="5629018"/>
            <a:ext cx="1138286" cy="886215"/>
          </a:xfrm>
          <a:prstGeom prst="rect">
            <a:avLst/>
          </a:prstGeom>
        </p:spPr>
      </p:pic>
      <p:pic>
        <p:nvPicPr>
          <p:cNvPr id="12" name="Picture 11" descr="A blue and white logo&#10;&#10;Description automatically generated">
            <a:extLst>
              <a:ext uri="{FF2B5EF4-FFF2-40B4-BE49-F238E27FC236}">
                <a16:creationId xmlns:a16="http://schemas.microsoft.com/office/drawing/2014/main" id="{01E01D14-CA9D-F9A5-5304-3C253C258E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958" y="5629018"/>
            <a:ext cx="1118232" cy="111823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2D39AD4-05B6-39FE-88DA-6089E900C721}"/>
              </a:ext>
            </a:extLst>
          </p:cNvPr>
          <p:cNvSpPr txBox="1"/>
          <p:nvPr/>
        </p:nvSpPr>
        <p:spPr>
          <a:xfrm>
            <a:off x="2757505" y="1092915"/>
            <a:ext cx="906020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buFont typeface="+mj-lt"/>
              <a:buAutoNum type="romanUcPeriod"/>
              <a:tabLst>
                <a:tab pos="457200" algn="l"/>
              </a:tabLst>
            </a:pPr>
            <a:r>
              <a:rPr lang="en-US" b="1" kern="100" dirty="0">
                <a:effectLst/>
                <a:latin typeface="Inter" panose="02000503000000020004" pitchFamily="2" charset="0"/>
                <a:ea typeface="Inter" panose="02000503000000020004" pitchFamily="2" charset="0"/>
                <a:cs typeface="Times New Roman" panose="02020603050405020304" pitchFamily="18" charset="0"/>
              </a:rPr>
              <a:t>Welcome &amp; Introductions </a:t>
            </a:r>
          </a:p>
          <a:p>
            <a:pPr marL="742950" marR="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kern="100" dirty="0" err="1">
                <a:effectLst/>
                <a:latin typeface="Inter" panose="02000503000000020004" pitchFamily="2" charset="0"/>
                <a:ea typeface="Inter" panose="02000503000000020004" pitchFamily="2" charset="0"/>
                <a:cs typeface="Times New Roman" panose="02020603050405020304" pitchFamily="18" charset="0"/>
              </a:rPr>
              <a:t>Fidelle</a:t>
            </a:r>
            <a:r>
              <a:rPr lang="en-US" sz="1400" kern="100" dirty="0">
                <a:effectLst/>
                <a:latin typeface="Inter" panose="02000503000000020004" pitchFamily="2" charset="0"/>
                <a:ea typeface="Inter" panose="02000503000000020004" pitchFamily="2" charset="0"/>
                <a:cs typeface="Times New Roman" panose="02020603050405020304" pitchFamily="18" charset="0"/>
              </a:rPr>
              <a:t> Munroe, Senior Program Manager, LTC, Bureau of Healthcare and Community Readiness, Office of Emergency Preparedness and Response, NYC Department of Health and Mental Hygiene </a:t>
            </a:r>
          </a:p>
          <a:p>
            <a:pPr marR="0" lvl="1">
              <a:tabLst>
                <a:tab pos="914400" algn="l"/>
              </a:tabLst>
            </a:pPr>
            <a:endParaRPr lang="en-US" sz="1400" kern="100" dirty="0">
              <a:effectLst/>
              <a:latin typeface="Inter" panose="02000503000000020004" pitchFamily="2" charset="0"/>
              <a:ea typeface="Inter" panose="02000503000000020004" pitchFamily="2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+mj-lt"/>
              <a:buAutoNum type="romanUcPeriod"/>
              <a:tabLst>
                <a:tab pos="457200" algn="l"/>
              </a:tabLst>
            </a:pPr>
            <a:r>
              <a:rPr lang="en-US" b="1" kern="100" dirty="0">
                <a:effectLst/>
                <a:latin typeface="Inter" panose="02000503000000020004" pitchFamily="2" charset="0"/>
                <a:ea typeface="Inter" panose="02000503000000020004" pitchFamily="2" charset="0"/>
                <a:cs typeface="Times New Roman" panose="02020603050405020304" pitchFamily="18" charset="0"/>
              </a:rPr>
              <a:t>Home Care and Hospice: Essential Partners in Emergency Planning</a:t>
            </a:r>
          </a:p>
          <a:p>
            <a:pPr marL="685800" lvl="1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400" kern="100" dirty="0">
                <a:effectLst/>
                <a:latin typeface="Inter" panose="02000503000000020004" pitchFamily="2" charset="0"/>
                <a:ea typeface="Inter" panose="02000503000000020004" pitchFamily="2" charset="0"/>
                <a:cs typeface="Times New Roman" panose="02020603050405020304" pitchFamily="18" charset="0"/>
              </a:rPr>
              <a:t>Arianna Stone, Director of Research and Development, Home Care Association of New York State </a:t>
            </a:r>
          </a:p>
          <a:p>
            <a:pPr marL="685800" lvl="1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400" kern="100" dirty="0">
                <a:effectLst/>
                <a:latin typeface="Inter" panose="02000503000000020004" pitchFamily="2" charset="0"/>
                <a:ea typeface="Inter" panose="02000503000000020004" pitchFamily="2" charset="0"/>
                <a:cs typeface="Times New Roman" panose="02020603050405020304" pitchFamily="18" charset="0"/>
              </a:rPr>
              <a:t>Eva Cohen, Director of Regulatory and Community Affairs, Hospice and Palliative Care Association of NYS </a:t>
            </a:r>
          </a:p>
          <a:p>
            <a:pPr marL="685800" lvl="1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400" kern="100" dirty="0">
                <a:effectLst/>
                <a:latin typeface="Inter" panose="02000503000000020004" pitchFamily="2" charset="0"/>
                <a:ea typeface="Inter" panose="02000503000000020004" pitchFamily="2" charset="0"/>
                <a:cs typeface="Times New Roman" panose="02020603050405020304" pitchFamily="18" charset="0"/>
              </a:rPr>
              <a:t>Carole </a:t>
            </a:r>
            <a:r>
              <a:rPr lang="en-US" sz="1400" kern="100" dirty="0" err="1">
                <a:effectLst/>
                <a:latin typeface="Inter" panose="02000503000000020004" pitchFamily="2" charset="0"/>
                <a:ea typeface="Inter" panose="02000503000000020004" pitchFamily="2" charset="0"/>
                <a:cs typeface="Times New Roman" panose="02020603050405020304" pitchFamily="18" charset="0"/>
              </a:rPr>
              <a:t>Deyoe</a:t>
            </a:r>
            <a:r>
              <a:rPr lang="en-US" sz="1400" kern="100" dirty="0">
                <a:effectLst/>
                <a:latin typeface="Inter" panose="02000503000000020004" pitchFamily="2" charset="0"/>
                <a:ea typeface="Inter" panose="02000503000000020004" pitchFamily="2" charset="0"/>
                <a:cs typeface="Times New Roman" panose="02020603050405020304" pitchFamily="18" charset="0"/>
              </a:rPr>
              <a:t>, RPh, Director of Regulatory Affairs and Special Programs, New York State Association of Health Care Providers</a:t>
            </a:r>
          </a:p>
          <a:p>
            <a:pPr marR="0" lvl="2">
              <a:tabLst>
                <a:tab pos="1371600" algn="l"/>
              </a:tabLst>
            </a:pPr>
            <a:endParaRPr lang="en-US" sz="1400" kern="100" dirty="0">
              <a:effectLst/>
              <a:latin typeface="Inter" panose="02000503000000020004" pitchFamily="2" charset="0"/>
              <a:ea typeface="Inter" panose="02000503000000020004" pitchFamily="2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+mj-lt"/>
              <a:buAutoNum type="romanUcPeriod"/>
              <a:tabLst>
                <a:tab pos="457200" algn="l"/>
              </a:tabLst>
            </a:pPr>
            <a:r>
              <a:rPr lang="en-US" b="1" kern="100" dirty="0">
                <a:effectLst/>
                <a:latin typeface="Inter" panose="02000503000000020004" pitchFamily="2" charset="0"/>
                <a:ea typeface="Inter" panose="02000503000000020004" pitchFamily="2" charset="0"/>
                <a:cs typeface="Times New Roman" panose="02020603050405020304" pitchFamily="18" charset="0"/>
              </a:rPr>
              <a:t>Staten Island Community Organizations Active in a Disaster</a:t>
            </a:r>
          </a:p>
          <a:p>
            <a:pPr marL="742950" marR="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kern="100" dirty="0">
                <a:effectLst/>
                <a:latin typeface="Inter" panose="02000503000000020004" pitchFamily="2" charset="0"/>
                <a:ea typeface="Inter" panose="02000503000000020004" pitchFamily="2" charset="0"/>
                <a:cs typeface="Times New Roman" panose="02020603050405020304" pitchFamily="18" charset="0"/>
              </a:rPr>
              <a:t>Ginny Mantello, MD, Director of Health and Wellness, Office of Staten Island Borough President</a:t>
            </a:r>
          </a:p>
          <a:p>
            <a:pPr marL="742950" marR="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kern="100" dirty="0">
                <a:effectLst/>
                <a:latin typeface="Inter" panose="02000503000000020004" pitchFamily="2" charset="0"/>
                <a:ea typeface="Inter" panose="02000503000000020004" pitchFamily="2" charset="0"/>
                <a:cs typeface="Times New Roman" panose="02020603050405020304" pitchFamily="18" charset="0"/>
              </a:rPr>
              <a:t>Michelle Bascome, Director of Programs &amp; Development, Nonprofit Staten Island</a:t>
            </a:r>
          </a:p>
          <a:p>
            <a:pPr marL="742950" marR="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kern="100" dirty="0" err="1">
                <a:effectLst/>
                <a:latin typeface="Inter" panose="02000503000000020004" pitchFamily="2" charset="0"/>
                <a:ea typeface="Inter" panose="02000503000000020004" pitchFamily="2" charset="0"/>
                <a:cs typeface="Times New Roman" panose="02020603050405020304" pitchFamily="18" charset="0"/>
              </a:rPr>
              <a:t>Trientina</a:t>
            </a:r>
            <a:r>
              <a:rPr lang="en-US" sz="1400" kern="100" dirty="0">
                <a:effectLst/>
                <a:latin typeface="Inter" panose="02000503000000020004" pitchFamily="2" charset="0"/>
                <a:ea typeface="Inter" panose="02000503000000020004" pitchFamily="2" charset="0"/>
                <a:cs typeface="Times New Roman" panose="02020603050405020304" pitchFamily="18" charset="0"/>
              </a:rPr>
              <a:t> Campbell, Director of Environmental Safety/EPC, Richmond University Medical Center</a:t>
            </a:r>
          </a:p>
          <a:p>
            <a:pPr marR="0" lvl="1">
              <a:tabLst>
                <a:tab pos="914400" algn="l"/>
              </a:tabLst>
            </a:pPr>
            <a:endParaRPr lang="en-US" sz="1400" kern="100" dirty="0">
              <a:effectLst/>
              <a:latin typeface="Inter" panose="02000503000000020004" pitchFamily="2" charset="0"/>
              <a:ea typeface="Inter" panose="02000503000000020004" pitchFamily="2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+mj-lt"/>
              <a:buAutoNum type="romanUcPeriod"/>
              <a:tabLst>
                <a:tab pos="457200" algn="l"/>
              </a:tabLst>
            </a:pPr>
            <a:r>
              <a:rPr lang="en-US" b="1" kern="100" dirty="0">
                <a:effectLst/>
                <a:latin typeface="Inter" panose="02000503000000020004" pitchFamily="2" charset="0"/>
                <a:ea typeface="Inter" panose="02000503000000020004" pitchFamily="2" charset="0"/>
                <a:cs typeface="Times New Roman" panose="02020603050405020304" pitchFamily="18" charset="0"/>
              </a:rPr>
              <a:t>Updates On Current Emergency-Related Issues </a:t>
            </a:r>
          </a:p>
          <a:p>
            <a:pPr marL="342900" marR="0" lvl="0" indent="-342900">
              <a:buFont typeface="+mj-lt"/>
              <a:buAutoNum type="romanUcPeriod"/>
              <a:tabLst>
                <a:tab pos="457200" algn="l"/>
              </a:tabLst>
            </a:pPr>
            <a:r>
              <a:rPr lang="en-US" b="1" kern="100" dirty="0">
                <a:effectLst/>
                <a:latin typeface="Inter" panose="02000503000000020004" pitchFamily="2" charset="0"/>
                <a:ea typeface="Inter" panose="02000503000000020004" pitchFamily="2" charset="0"/>
                <a:cs typeface="Times New Roman" panose="02020603050405020304" pitchFamily="18" charset="0"/>
              </a:rPr>
              <a:t>Open Discussion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217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99FDE30F17F8478192424E2B35F83E" ma:contentTypeVersion="20" ma:contentTypeDescription="Create a new document." ma:contentTypeScope="" ma:versionID="1412b5026a6865024e0710d59e49dd62">
  <xsd:schema xmlns:xsd="http://www.w3.org/2001/XMLSchema" xmlns:xs="http://www.w3.org/2001/XMLSchema" xmlns:p="http://schemas.microsoft.com/office/2006/metadata/properties" xmlns:ns1="http://schemas.microsoft.com/sharepoint/v3" xmlns:ns2="a5d8187b-4783-4ef6-a5db-94f83995a3a0" xmlns:ns3="79c639de-7c8d-4ecb-94ec-50f88e727fe9" targetNamespace="http://schemas.microsoft.com/office/2006/metadata/properties" ma:root="true" ma:fieldsID="976f1cbed118c60c51236c740bd376ea" ns1:_="" ns2:_="" ns3:_="">
    <xsd:import namespace="http://schemas.microsoft.com/sharepoint/v3"/>
    <xsd:import namespace="a5d8187b-4783-4ef6-a5db-94f83995a3a0"/>
    <xsd:import namespace="79c639de-7c8d-4ecb-94ec-50f88e727f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8187b-4783-4ef6-a5db-94f83995a3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16bf00b-d2ad-449e-8fc9-a4e57e248f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c639de-7c8d-4ecb-94ec-50f88e727fe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2eb71fb5-89b8-4401-92ac-c68ccd282b73}" ma:internalName="TaxCatchAll" ma:showField="CatchAllData" ma:web="79c639de-7c8d-4ecb-94ec-50f88e727f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a5d8187b-4783-4ef6-a5db-94f83995a3a0">
      <Terms xmlns="http://schemas.microsoft.com/office/infopath/2007/PartnerControls"/>
    </lcf76f155ced4ddcb4097134ff3c332f>
    <_ip_UnifiedCompliancePolicyProperties xmlns="http://schemas.microsoft.com/sharepoint/v3" xsi:nil="true"/>
    <TaxCatchAll xmlns="79c639de-7c8d-4ecb-94ec-50f88e727fe9" xsi:nil="true"/>
  </documentManagement>
</p:properties>
</file>

<file path=customXml/itemProps1.xml><?xml version="1.0" encoding="utf-8"?>
<ds:datastoreItem xmlns:ds="http://schemas.openxmlformats.org/officeDocument/2006/customXml" ds:itemID="{4B6C11CA-BB16-4173-ADFC-E43FB4CB0D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5d8187b-4783-4ef6-a5db-94f83995a3a0"/>
    <ds:schemaRef ds:uri="79c639de-7c8d-4ecb-94ec-50f88e727f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B23FB0-FB75-478E-9C6E-E9BF465C8D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9988E7-2B4C-4E83-BFE6-D19C80366586}">
  <ds:schemaRefs>
    <ds:schemaRef ds:uri="http://purl.org/dc/dcmitype/"/>
    <ds:schemaRef ds:uri="http://purl.org/dc/terms/"/>
    <ds:schemaRef ds:uri="http://purl.org/dc/elements/1.1/"/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a5d8187b-4783-4ef6-a5db-94f83995a3a0"/>
    <ds:schemaRef ds:uri="http://schemas.microsoft.com/office/infopath/2007/PartnerControls"/>
    <ds:schemaRef ds:uri="http://schemas.openxmlformats.org/package/2006/metadata/core-properties"/>
    <ds:schemaRef ds:uri="79c639de-7c8d-4ecb-94ec-50f88e727fe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57057</TotalTime>
  <Words>172</Words>
  <Application>Microsoft Macintosh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Inter</vt:lpstr>
      <vt:lpstr>Inter Medium</vt:lpstr>
      <vt:lpstr>Red Hat Mono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Kerbein</dc:creator>
  <cp:lastModifiedBy>Arianna Stone</cp:lastModifiedBy>
  <cp:revision>15</cp:revision>
  <dcterms:created xsi:type="dcterms:W3CDTF">2024-02-14T18:52:01Z</dcterms:created>
  <dcterms:modified xsi:type="dcterms:W3CDTF">2024-11-21T15:40:05Z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0x010100E999FDE30F17F8478192424E2B35F83E</vt:lpwstr>
  </property>
</Properties>
</file>