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31"/>
  </p:notesMasterIdLst>
  <p:sldIdLst>
    <p:sldId id="259" r:id="rId5"/>
    <p:sldId id="271" r:id="rId6"/>
    <p:sldId id="615" r:id="rId7"/>
    <p:sldId id="720" r:id="rId8"/>
    <p:sldId id="671" r:id="rId9"/>
    <p:sldId id="628" r:id="rId10"/>
    <p:sldId id="738" r:id="rId11"/>
    <p:sldId id="753" r:id="rId12"/>
    <p:sldId id="739" r:id="rId13"/>
    <p:sldId id="728" r:id="rId14"/>
    <p:sldId id="737" r:id="rId15"/>
    <p:sldId id="743" r:id="rId16"/>
    <p:sldId id="744" r:id="rId17"/>
    <p:sldId id="745" r:id="rId18"/>
    <p:sldId id="760" r:id="rId19"/>
    <p:sldId id="746" r:id="rId20"/>
    <p:sldId id="747" r:id="rId21"/>
    <p:sldId id="748" r:id="rId22"/>
    <p:sldId id="755" r:id="rId23"/>
    <p:sldId id="733" r:id="rId24"/>
    <p:sldId id="750" r:id="rId25"/>
    <p:sldId id="261" r:id="rId26"/>
    <p:sldId id="734" r:id="rId27"/>
    <p:sldId id="735" r:id="rId28"/>
    <p:sldId id="262" r:id="rId29"/>
    <p:sldId id="63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D3A554-3511-DB49-C4EE-DEE71840E4FB}" name="Marsha Williams" initials="MW" userId="S::mradclif@health.nyc.gov::5217fba0-e92d-45f5-8eba-9f3068412a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21AEA-A360-4707-8689-1927B79107C6}" v="1" dt="2023-01-17T17:23:12.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20" autoAdjust="0"/>
  </p:normalViewPr>
  <p:slideViewPr>
    <p:cSldViewPr snapToGrid="0">
      <p:cViewPr varScale="1">
        <p:scale>
          <a:sx n="70" d="100"/>
          <a:sy n="70" d="100"/>
        </p:scale>
        <p:origin x="8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E99F4-3F8F-445B-BC6C-187B3DC31DE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F7E731A-1345-4B95-AF53-CAB7E5631BC6}">
      <dgm:prSet custT="1"/>
      <dgm:spPr>
        <a:xfrm>
          <a:off x="752133" y="2052630"/>
          <a:ext cx="2749369" cy="720000"/>
        </a:xfrm>
        <a:prstGeom prst="rect">
          <a:avLst/>
        </a:prstGeom>
        <a:noFill/>
        <a:ln>
          <a:noFill/>
        </a:ln>
        <a:effectLst/>
      </dgm:spPr>
      <dgm:t>
        <a:bodyPr/>
        <a:lstStyle/>
        <a:p>
          <a:pPr>
            <a:lnSpc>
              <a:spcPct val="100000"/>
            </a:lnSpc>
            <a:buNone/>
            <a:defRPr cap="all"/>
          </a:pPr>
          <a:r>
            <a:rPr lang="en-US" sz="2000" cap="none" dirty="0">
              <a:solidFill>
                <a:srgbClr val="333333"/>
              </a:solidFill>
              <a:latin typeface="Franklin Gothic Book" panose="020B0503020102020204" pitchFamily="34" charset="0"/>
              <a:ea typeface="+mn-ea"/>
              <a:cs typeface="+mn-cs"/>
            </a:rPr>
            <a:t>Exercise Logistics</a:t>
          </a:r>
        </a:p>
      </dgm:t>
    </dgm:pt>
    <dgm:pt modelId="{F8F32BC7-9CDC-49CB-AFF7-C3001A1A22ED}" type="parTrans" cxnId="{6A0BFC74-659B-45F9-9936-75DDAF273704}">
      <dgm:prSet/>
      <dgm:spPr/>
      <dgm:t>
        <a:bodyPr/>
        <a:lstStyle/>
        <a:p>
          <a:endParaRPr lang="en-US"/>
        </a:p>
      </dgm:t>
    </dgm:pt>
    <dgm:pt modelId="{88EBE8B7-2E70-4340-9BB4-0CF6F23CDE00}" type="sibTrans" cxnId="{6A0BFC74-659B-45F9-9936-75DDAF273704}">
      <dgm:prSet/>
      <dgm:spPr/>
      <dgm:t>
        <a:bodyPr/>
        <a:lstStyle/>
        <a:p>
          <a:endParaRPr lang="en-US"/>
        </a:p>
      </dgm:t>
    </dgm:pt>
    <dgm:pt modelId="{4310DECC-5F21-4AE3-A669-4F1223C422AA}">
      <dgm:prSet custT="1"/>
      <dgm:spPr>
        <a:xfrm>
          <a:off x="3900735" y="2091474"/>
          <a:ext cx="2281331" cy="720000"/>
        </a:xfrm>
        <a:prstGeom prst="rect">
          <a:avLst/>
        </a:prstGeom>
        <a:noFill/>
        <a:ln>
          <a:noFill/>
        </a:ln>
        <a:effectLst/>
      </dgm:spPr>
      <dgm:t>
        <a:bodyPr/>
        <a:lstStyle/>
        <a:p>
          <a:pPr>
            <a:lnSpc>
              <a:spcPct val="100000"/>
            </a:lnSpc>
            <a:buNone/>
            <a:defRPr cap="all"/>
          </a:pPr>
          <a:r>
            <a:rPr lang="en-US" sz="2000" cap="none" dirty="0">
              <a:solidFill>
                <a:srgbClr val="333333"/>
              </a:solidFill>
              <a:latin typeface="Franklin Gothic Book" panose="020B0503020102020204" pitchFamily="34" charset="0"/>
              <a:ea typeface="+mn-ea"/>
              <a:cs typeface="+mn-cs"/>
            </a:rPr>
            <a:t>Exercise Schedule </a:t>
          </a:r>
        </a:p>
      </dgm:t>
    </dgm:pt>
    <dgm:pt modelId="{732A2BF4-4E63-43F4-850A-5FF391805525}" type="parTrans" cxnId="{8BF9BF60-7B5D-48DD-AFE8-A7EB95F6C217}">
      <dgm:prSet/>
      <dgm:spPr/>
      <dgm:t>
        <a:bodyPr/>
        <a:lstStyle/>
        <a:p>
          <a:endParaRPr lang="en-US"/>
        </a:p>
      </dgm:t>
    </dgm:pt>
    <dgm:pt modelId="{4328270A-4E97-4BE0-9F05-F37A4BA2E7AC}" type="sibTrans" cxnId="{8BF9BF60-7B5D-48DD-AFE8-A7EB95F6C217}">
      <dgm:prSet/>
      <dgm:spPr/>
      <dgm:t>
        <a:bodyPr/>
        <a:lstStyle/>
        <a:p>
          <a:endParaRPr lang="en-US"/>
        </a:p>
      </dgm:t>
    </dgm:pt>
    <dgm:pt modelId="{9DA09232-6689-4498-B95F-34C5E3604723}">
      <dgm:prSet custT="1"/>
      <dgm:spPr>
        <a:xfrm>
          <a:off x="986152" y="4340690"/>
          <a:ext cx="2281331" cy="720000"/>
        </a:xfrm>
        <a:prstGeom prst="rect">
          <a:avLst/>
        </a:prstGeom>
        <a:noFill/>
        <a:ln>
          <a:noFill/>
        </a:ln>
        <a:effectLst/>
      </dgm:spPr>
      <dgm:t>
        <a:bodyPr/>
        <a:lstStyle/>
        <a:p>
          <a:pPr>
            <a:lnSpc>
              <a:spcPct val="100000"/>
            </a:lnSpc>
            <a:buNone/>
            <a:defRPr cap="all"/>
          </a:pPr>
          <a:r>
            <a:rPr lang="en-US" sz="2000" cap="none" dirty="0">
              <a:solidFill>
                <a:srgbClr val="333333"/>
              </a:solidFill>
              <a:latin typeface="Franklin Gothic Book" panose="020B0503020102020204" pitchFamily="34" charset="0"/>
              <a:ea typeface="+mn-ea"/>
              <a:cs typeface="+mn-cs"/>
            </a:rPr>
            <a:t>Exercise Staffing</a:t>
          </a:r>
        </a:p>
      </dgm:t>
    </dgm:pt>
    <dgm:pt modelId="{523066C4-DC5B-4ED2-9B5C-14794C7CB4F3}" type="parTrans" cxnId="{328D83B4-5909-47F6-A9D5-6E372E651C91}">
      <dgm:prSet/>
      <dgm:spPr/>
      <dgm:t>
        <a:bodyPr/>
        <a:lstStyle/>
        <a:p>
          <a:endParaRPr lang="en-US"/>
        </a:p>
      </dgm:t>
    </dgm:pt>
    <dgm:pt modelId="{4A07DA63-A600-44A8-A471-B2556818B229}" type="sibTrans" cxnId="{328D83B4-5909-47F6-A9D5-6E372E651C91}">
      <dgm:prSet/>
      <dgm:spPr/>
      <dgm:t>
        <a:bodyPr/>
        <a:lstStyle/>
        <a:p>
          <a:endParaRPr lang="en-US"/>
        </a:p>
      </dgm:t>
    </dgm:pt>
    <dgm:pt modelId="{A0E251FF-9C00-429A-845B-11F1FB4F539A}">
      <dgm:prSet custT="1"/>
      <dgm:spPr>
        <a:xfrm>
          <a:off x="3666716" y="4340690"/>
          <a:ext cx="2281331" cy="720000"/>
        </a:xfrm>
        <a:prstGeom prst="rect">
          <a:avLst/>
        </a:prstGeom>
        <a:noFill/>
        <a:ln>
          <a:noFill/>
        </a:ln>
        <a:effectLst/>
      </dgm:spPr>
      <dgm:t>
        <a:bodyPr/>
        <a:lstStyle/>
        <a:p>
          <a:pPr>
            <a:lnSpc>
              <a:spcPct val="100000"/>
            </a:lnSpc>
            <a:buNone/>
            <a:defRPr cap="all"/>
          </a:pPr>
          <a:r>
            <a:rPr lang="en-US" sz="2000" cap="none" dirty="0">
              <a:solidFill>
                <a:srgbClr val="333333"/>
              </a:solidFill>
              <a:latin typeface="Franklin Gothic Book" panose="020B0503020102020204" pitchFamily="34" charset="0"/>
              <a:ea typeface="+mn-ea"/>
              <a:cs typeface="+mn-cs"/>
            </a:rPr>
            <a:t>Exercise Planning Timeline</a:t>
          </a:r>
        </a:p>
      </dgm:t>
    </dgm:pt>
    <dgm:pt modelId="{BA945484-F075-43CF-9CB2-D0FCF551FDC5}" type="parTrans" cxnId="{76684A14-C743-4E0C-82E3-7FC9559B1206}">
      <dgm:prSet/>
      <dgm:spPr/>
      <dgm:t>
        <a:bodyPr/>
        <a:lstStyle/>
        <a:p>
          <a:endParaRPr lang="en-US"/>
        </a:p>
      </dgm:t>
    </dgm:pt>
    <dgm:pt modelId="{58E6CE55-70A1-4232-BFF4-7F7ADA64A2F2}" type="sibTrans" cxnId="{76684A14-C743-4E0C-82E3-7FC9559B1206}">
      <dgm:prSet/>
      <dgm:spPr/>
      <dgm:t>
        <a:bodyPr/>
        <a:lstStyle/>
        <a:p>
          <a:endParaRPr lang="en-US"/>
        </a:p>
      </dgm:t>
    </dgm:pt>
    <dgm:pt modelId="{6FCBABDE-5F0A-4467-8447-7F2F5DAFB76A}" type="pres">
      <dgm:prSet presAssocID="{960E99F4-3F8F-445B-BC6C-187B3DC31DE0}" presName="root" presStyleCnt="0">
        <dgm:presLayoutVars>
          <dgm:dir/>
          <dgm:resizeHandles val="exact"/>
        </dgm:presLayoutVars>
      </dgm:prSet>
      <dgm:spPr/>
    </dgm:pt>
    <dgm:pt modelId="{83F0EC21-91C9-4C94-A8D4-C848BD4A561C}" type="pres">
      <dgm:prSet presAssocID="{0F7E731A-1345-4B95-AF53-CAB7E5631BC6}" presName="compNode" presStyleCnt="0"/>
      <dgm:spPr/>
    </dgm:pt>
    <dgm:pt modelId="{B154169A-ED81-4265-AF05-C35301126E5F}" type="pres">
      <dgm:prSet presAssocID="{0F7E731A-1345-4B95-AF53-CAB7E5631BC6}" presName="iconBgRect" presStyleLbl="bgShp" presStyleIdx="0" presStyleCnt="4" custLinFactNeighborY="36341"/>
      <dgm:spPr>
        <a:xfrm>
          <a:off x="1431011" y="532994"/>
          <a:ext cx="1391612" cy="1391612"/>
        </a:xfrm>
        <a:prstGeom prst="round2DiagRect">
          <a:avLst>
            <a:gd name="adj1" fmla="val 29727"/>
            <a:gd name="adj2" fmla="val 0"/>
          </a:avLst>
        </a:prstGeom>
        <a:solidFill>
          <a:srgbClr val="005288">
            <a:hueOff val="0"/>
            <a:satOff val="0"/>
            <a:lumOff val="0"/>
            <a:alphaOff val="0"/>
          </a:srgbClr>
        </a:soli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5F0031D-2B78-4381-A551-DD7053127DB5}" type="pres">
      <dgm:prSet presAssocID="{0F7E731A-1345-4B95-AF53-CAB7E5631BC6}" presName="iconRect" presStyleLbl="node1" presStyleIdx="0" presStyleCnt="4" custLinFactNeighborX="-3517" custLinFactNeighborY="61010"/>
      <dgm:spPr>
        <a:xfrm>
          <a:off x="981043" y="761999"/>
          <a:ext cx="798465" cy="79846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rgbClr val="FFFFFF">
              <a:alpha val="0"/>
              <a:hueOff val="0"/>
              <a:satOff val="0"/>
              <a:lumOff val="0"/>
              <a:alphaOff val="0"/>
            </a:srgbClr>
          </a:solidFill>
          <a:prstDash val="solid"/>
        </a:ln>
        <a:effectLst/>
      </dgm:spPr>
    </dgm:pt>
    <dgm:pt modelId="{F9DFE2D4-C71A-4DAE-A044-7BD5824EDFBA}" type="pres">
      <dgm:prSet presAssocID="{0F7E731A-1345-4B95-AF53-CAB7E5631BC6}" presName="spaceRect" presStyleCnt="0"/>
      <dgm:spPr/>
    </dgm:pt>
    <dgm:pt modelId="{A587CA10-A6D8-4B85-B850-25DD88FF984C}" type="pres">
      <dgm:prSet presAssocID="{0F7E731A-1345-4B95-AF53-CAB7E5631BC6}" presName="textRect" presStyleLbl="revTx" presStyleIdx="0" presStyleCnt="4" custScaleX="120516" custLinFactNeighborY="27819">
        <dgm:presLayoutVars>
          <dgm:chMax val="1"/>
          <dgm:chPref val="1"/>
        </dgm:presLayoutVars>
      </dgm:prSet>
      <dgm:spPr/>
    </dgm:pt>
    <dgm:pt modelId="{0A7282FA-2ACB-4F73-B3DE-CD8C0A610C97}" type="pres">
      <dgm:prSet presAssocID="{88EBE8B7-2E70-4340-9BB4-0CF6F23CDE00}" presName="sibTrans" presStyleCnt="0"/>
      <dgm:spPr/>
    </dgm:pt>
    <dgm:pt modelId="{A3AE7193-B567-42DD-8505-85F69BB2AFB3}" type="pres">
      <dgm:prSet presAssocID="{4310DECC-5F21-4AE3-A669-4F1223C422AA}" presName="compNode" presStyleCnt="0"/>
      <dgm:spPr/>
    </dgm:pt>
    <dgm:pt modelId="{BA38477F-DAEA-4C00-83DE-834888BEA60A}" type="pres">
      <dgm:prSet presAssocID="{4310DECC-5F21-4AE3-A669-4F1223C422AA}" presName="iconBgRect" presStyleLbl="bgShp" presStyleIdx="1" presStyleCnt="4" custLinFactNeighborY="35661"/>
      <dgm:spPr>
        <a:xfrm>
          <a:off x="4345595" y="523531"/>
          <a:ext cx="1391612" cy="1391612"/>
        </a:xfrm>
        <a:prstGeom prst="round2DiagRect">
          <a:avLst>
            <a:gd name="adj1" fmla="val 29727"/>
            <a:gd name="adj2" fmla="val 0"/>
          </a:avLst>
        </a:prstGeom>
        <a:solidFill>
          <a:srgbClr val="005288">
            <a:hueOff val="0"/>
            <a:satOff val="0"/>
            <a:lumOff val="0"/>
            <a:alphaOff val="0"/>
          </a:srgbClr>
        </a:soli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7E8E0B9-7DFB-4B92-BB1A-8F0890DD8015}" type="pres">
      <dgm:prSet presAssocID="{4310DECC-5F21-4AE3-A669-4F1223C422AA}" presName="iconRect" presStyleLbl="node1" presStyleIdx="1" presStyleCnt="4" custLinFactNeighborY="62150"/>
      <dgm:spPr>
        <a:xfrm>
          <a:off x="4642168" y="820088"/>
          <a:ext cx="798465" cy="79846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rgbClr val="FFFFFF">
              <a:alpha val="0"/>
              <a:hueOff val="0"/>
              <a:satOff val="0"/>
              <a:lumOff val="0"/>
              <a:alphaOff val="0"/>
            </a:srgbClr>
          </a:solidFill>
          <a:prstDash val="solid"/>
        </a:ln>
        <a:effectLst/>
      </dgm:spPr>
    </dgm:pt>
    <dgm:pt modelId="{BCA1FF2A-871B-4D37-B4F3-01732514E8EB}" type="pres">
      <dgm:prSet presAssocID="{4310DECC-5F21-4AE3-A669-4F1223C422AA}" presName="spaceRect" presStyleCnt="0"/>
      <dgm:spPr/>
    </dgm:pt>
    <dgm:pt modelId="{6FDE7653-26D2-4E9F-95F6-05C7F7461AC8}" type="pres">
      <dgm:prSet presAssocID="{4310DECC-5F21-4AE3-A669-4F1223C422AA}" presName="textRect" presStyleLbl="revTx" presStyleIdx="1" presStyleCnt="4" custLinFactNeighborY="33214">
        <dgm:presLayoutVars>
          <dgm:chMax val="1"/>
          <dgm:chPref val="1"/>
        </dgm:presLayoutVars>
      </dgm:prSet>
      <dgm:spPr/>
    </dgm:pt>
    <dgm:pt modelId="{8C080902-4127-4311-8CD9-64246484293D}" type="pres">
      <dgm:prSet presAssocID="{4328270A-4E97-4BE0-9F05-F37A4BA2E7AC}" presName="sibTrans" presStyleCnt="0"/>
      <dgm:spPr/>
    </dgm:pt>
    <dgm:pt modelId="{C0983250-A26C-4A5F-A71A-89E63381B7A6}" type="pres">
      <dgm:prSet presAssocID="{9DA09232-6689-4498-B95F-34C5E3604723}" presName="compNode" presStyleCnt="0"/>
      <dgm:spPr/>
    </dgm:pt>
    <dgm:pt modelId="{0003D41E-BB00-48F5-9B17-B70284853D9C}" type="pres">
      <dgm:prSet presAssocID="{9DA09232-6689-4498-B95F-34C5E3604723}" presName="iconBgRect" presStyleLbl="bgShp" presStyleIdx="2" presStyleCnt="4" custLinFactNeighborY="-25137"/>
      <dgm:spPr>
        <a:xfrm>
          <a:off x="1431011" y="2792856"/>
          <a:ext cx="1391612" cy="1391612"/>
        </a:xfrm>
        <a:prstGeom prst="round2DiagRect">
          <a:avLst>
            <a:gd name="adj1" fmla="val 29727"/>
            <a:gd name="adj2" fmla="val 0"/>
          </a:avLst>
        </a:prstGeom>
        <a:solidFill>
          <a:srgbClr val="005288">
            <a:hueOff val="0"/>
            <a:satOff val="0"/>
            <a:lumOff val="0"/>
            <a:alphaOff val="0"/>
          </a:srgbClr>
        </a:soli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8157040-8E9F-4F0D-95BE-8EB14A94B80C}" type="pres">
      <dgm:prSet presAssocID="{9DA09232-6689-4498-B95F-34C5E3604723}" presName="iconRect" presStyleLbl="node1" presStyleIdx="2" presStyleCnt="4" custLinFactNeighborY="-43809"/>
      <dgm:spPr>
        <a:xfrm>
          <a:off x="1727584" y="3089439"/>
          <a:ext cx="798465" cy="79846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rgbClr val="FFFFFF">
              <a:alpha val="0"/>
              <a:hueOff val="0"/>
              <a:satOff val="0"/>
              <a:lumOff val="0"/>
              <a:alphaOff val="0"/>
            </a:srgbClr>
          </a:solidFill>
          <a:prstDash val="solid"/>
        </a:ln>
        <a:effectLst/>
      </dgm:spPr>
    </dgm:pt>
    <dgm:pt modelId="{31A19F00-8C1A-4044-865F-6AD516C400C0}" type="pres">
      <dgm:prSet presAssocID="{9DA09232-6689-4498-B95F-34C5E3604723}" presName="spaceRect" presStyleCnt="0"/>
      <dgm:spPr/>
    </dgm:pt>
    <dgm:pt modelId="{5DCB48DF-B270-4997-8552-47B745911A46}" type="pres">
      <dgm:prSet presAssocID="{9DA09232-6689-4498-B95F-34C5E3604723}" presName="textRect" presStyleLbl="revTx" presStyleIdx="2" presStyleCnt="4" custLinFactNeighborY="-87089">
        <dgm:presLayoutVars>
          <dgm:chMax val="1"/>
          <dgm:chPref val="1"/>
        </dgm:presLayoutVars>
      </dgm:prSet>
      <dgm:spPr/>
    </dgm:pt>
    <dgm:pt modelId="{45FB75D4-4F97-4DDB-8C7F-4A508676AED0}" type="pres">
      <dgm:prSet presAssocID="{4A07DA63-A600-44A8-A471-B2556818B229}" presName="sibTrans" presStyleCnt="0"/>
      <dgm:spPr/>
    </dgm:pt>
    <dgm:pt modelId="{80BD38E0-67C9-4B4B-88C9-59D4F6C78202}" type="pres">
      <dgm:prSet presAssocID="{A0E251FF-9C00-429A-845B-11F1FB4F539A}" presName="compNode" presStyleCnt="0"/>
      <dgm:spPr/>
    </dgm:pt>
    <dgm:pt modelId="{42F64F60-08E7-4E4E-8483-623916FC8456}" type="pres">
      <dgm:prSet presAssocID="{A0E251FF-9C00-429A-845B-11F1FB4F539A}" presName="iconBgRect" presStyleLbl="bgShp" presStyleIdx="3" presStyleCnt="4" custLinFactNeighborY="-25137"/>
      <dgm:spPr>
        <a:xfrm>
          <a:off x="4111576" y="2792856"/>
          <a:ext cx="1391612" cy="1391612"/>
        </a:xfrm>
        <a:prstGeom prst="round2DiagRect">
          <a:avLst>
            <a:gd name="adj1" fmla="val 29727"/>
            <a:gd name="adj2" fmla="val 0"/>
          </a:avLst>
        </a:prstGeom>
        <a:solidFill>
          <a:srgbClr val="005288">
            <a:hueOff val="0"/>
            <a:satOff val="0"/>
            <a:lumOff val="0"/>
            <a:alphaOff val="0"/>
          </a:srgbClr>
        </a:soli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13D58DA-383A-4111-B233-C72DCBBA2C78}" type="pres">
      <dgm:prSet presAssocID="{A0E251FF-9C00-429A-845B-11F1FB4F539A}" presName="iconRect" presStyleLbl="node1" presStyleIdx="3" presStyleCnt="4" custLinFactNeighborY="-43809"/>
      <dgm:spPr>
        <a:xfrm>
          <a:off x="4408149" y="3089439"/>
          <a:ext cx="798465" cy="7984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rgbClr val="FFFFFF">
              <a:alpha val="0"/>
              <a:hueOff val="0"/>
              <a:satOff val="0"/>
              <a:lumOff val="0"/>
              <a:alphaOff val="0"/>
            </a:srgbClr>
          </a:solidFill>
          <a:prstDash val="solid"/>
        </a:ln>
        <a:effectLst/>
      </dgm:spPr>
      <dgm:extLst>
        <a:ext uri="{E40237B7-FDA0-4F09-8148-C483321AD2D9}">
          <dgm14:cNvPr xmlns:dgm14="http://schemas.microsoft.com/office/drawing/2010/diagram" id="0" name="" descr="Daily calendar"/>
        </a:ext>
      </dgm:extLst>
    </dgm:pt>
    <dgm:pt modelId="{48393E0C-B2A7-4ECE-B146-E5CAE8470C9E}" type="pres">
      <dgm:prSet presAssocID="{A0E251FF-9C00-429A-845B-11F1FB4F539A}" presName="spaceRect" presStyleCnt="0"/>
      <dgm:spPr/>
    </dgm:pt>
    <dgm:pt modelId="{3517474E-F761-44B8-BEDE-F7F328ADB3E5}" type="pres">
      <dgm:prSet presAssocID="{A0E251FF-9C00-429A-845B-11F1FB4F539A}" presName="textRect" presStyleLbl="revTx" presStyleIdx="3" presStyleCnt="4" custLinFactNeighborY="-87089">
        <dgm:presLayoutVars>
          <dgm:chMax val="1"/>
          <dgm:chPref val="1"/>
        </dgm:presLayoutVars>
      </dgm:prSet>
      <dgm:spPr/>
    </dgm:pt>
  </dgm:ptLst>
  <dgm:cxnLst>
    <dgm:cxn modelId="{76684A14-C743-4E0C-82E3-7FC9559B1206}" srcId="{960E99F4-3F8F-445B-BC6C-187B3DC31DE0}" destId="{A0E251FF-9C00-429A-845B-11F1FB4F539A}" srcOrd="3" destOrd="0" parTransId="{BA945484-F075-43CF-9CB2-D0FCF551FDC5}" sibTransId="{58E6CE55-70A1-4232-BFF4-7F7ADA64A2F2}"/>
    <dgm:cxn modelId="{1DFCC41A-F33D-42A7-A6DC-1D62975B9FB3}" type="presOf" srcId="{A0E251FF-9C00-429A-845B-11F1FB4F539A}" destId="{3517474E-F761-44B8-BEDE-F7F328ADB3E5}" srcOrd="0" destOrd="0" presId="urn:microsoft.com/office/officeart/2018/5/layout/IconLeafLabelList"/>
    <dgm:cxn modelId="{D1CBE924-AFEA-4E7D-840E-11568E13DDCC}" type="presOf" srcId="{960E99F4-3F8F-445B-BC6C-187B3DC31DE0}" destId="{6FCBABDE-5F0A-4467-8447-7F2F5DAFB76A}" srcOrd="0" destOrd="0" presId="urn:microsoft.com/office/officeart/2018/5/layout/IconLeafLabelList"/>
    <dgm:cxn modelId="{8BF9BF60-7B5D-48DD-AFE8-A7EB95F6C217}" srcId="{960E99F4-3F8F-445B-BC6C-187B3DC31DE0}" destId="{4310DECC-5F21-4AE3-A669-4F1223C422AA}" srcOrd="1" destOrd="0" parTransId="{732A2BF4-4E63-43F4-850A-5FF391805525}" sibTransId="{4328270A-4E97-4BE0-9F05-F37A4BA2E7AC}"/>
    <dgm:cxn modelId="{6A0BFC74-659B-45F9-9936-75DDAF273704}" srcId="{960E99F4-3F8F-445B-BC6C-187B3DC31DE0}" destId="{0F7E731A-1345-4B95-AF53-CAB7E5631BC6}" srcOrd="0" destOrd="0" parTransId="{F8F32BC7-9CDC-49CB-AFF7-C3001A1A22ED}" sibTransId="{88EBE8B7-2E70-4340-9BB4-0CF6F23CDE00}"/>
    <dgm:cxn modelId="{E823DC59-EACF-4016-A049-BBFF923A8891}" type="presOf" srcId="{0F7E731A-1345-4B95-AF53-CAB7E5631BC6}" destId="{A587CA10-A6D8-4B85-B850-25DD88FF984C}" srcOrd="0" destOrd="0" presId="urn:microsoft.com/office/officeart/2018/5/layout/IconLeafLabelList"/>
    <dgm:cxn modelId="{328D83B4-5909-47F6-A9D5-6E372E651C91}" srcId="{960E99F4-3F8F-445B-BC6C-187B3DC31DE0}" destId="{9DA09232-6689-4498-B95F-34C5E3604723}" srcOrd="2" destOrd="0" parTransId="{523066C4-DC5B-4ED2-9B5C-14794C7CB4F3}" sibTransId="{4A07DA63-A600-44A8-A471-B2556818B229}"/>
    <dgm:cxn modelId="{83EF60D7-7A79-4071-B7A2-C7EC6824776D}" type="presOf" srcId="{4310DECC-5F21-4AE3-A669-4F1223C422AA}" destId="{6FDE7653-26D2-4E9F-95F6-05C7F7461AC8}" srcOrd="0" destOrd="0" presId="urn:microsoft.com/office/officeart/2018/5/layout/IconLeafLabelList"/>
    <dgm:cxn modelId="{4F503AF9-1A7C-40AF-98FC-32B13909413C}" type="presOf" srcId="{9DA09232-6689-4498-B95F-34C5E3604723}" destId="{5DCB48DF-B270-4997-8552-47B745911A46}" srcOrd="0" destOrd="0" presId="urn:microsoft.com/office/officeart/2018/5/layout/IconLeafLabelList"/>
    <dgm:cxn modelId="{0B011BFB-9419-4D4A-91DB-B28B713FF52C}" type="presParOf" srcId="{6FCBABDE-5F0A-4467-8447-7F2F5DAFB76A}" destId="{83F0EC21-91C9-4C94-A8D4-C848BD4A561C}" srcOrd="0" destOrd="0" presId="urn:microsoft.com/office/officeart/2018/5/layout/IconLeafLabelList"/>
    <dgm:cxn modelId="{7B30FAD3-8B94-4E14-977D-CC1033870961}" type="presParOf" srcId="{83F0EC21-91C9-4C94-A8D4-C848BD4A561C}" destId="{B154169A-ED81-4265-AF05-C35301126E5F}" srcOrd="0" destOrd="0" presId="urn:microsoft.com/office/officeart/2018/5/layout/IconLeafLabelList"/>
    <dgm:cxn modelId="{4F5BF571-2098-493B-8AE2-AC986B652122}" type="presParOf" srcId="{83F0EC21-91C9-4C94-A8D4-C848BD4A561C}" destId="{E5F0031D-2B78-4381-A551-DD7053127DB5}" srcOrd="1" destOrd="0" presId="urn:microsoft.com/office/officeart/2018/5/layout/IconLeafLabelList"/>
    <dgm:cxn modelId="{AEEF1DB2-F244-49E3-BA35-95087E3504EA}" type="presParOf" srcId="{83F0EC21-91C9-4C94-A8D4-C848BD4A561C}" destId="{F9DFE2D4-C71A-4DAE-A044-7BD5824EDFBA}" srcOrd="2" destOrd="0" presId="urn:microsoft.com/office/officeart/2018/5/layout/IconLeafLabelList"/>
    <dgm:cxn modelId="{7DCDC9C9-0D82-4DCB-B205-34E5544B1B25}" type="presParOf" srcId="{83F0EC21-91C9-4C94-A8D4-C848BD4A561C}" destId="{A587CA10-A6D8-4B85-B850-25DD88FF984C}" srcOrd="3" destOrd="0" presId="urn:microsoft.com/office/officeart/2018/5/layout/IconLeafLabelList"/>
    <dgm:cxn modelId="{4F332171-E7F3-4A62-9405-41998FC2A83F}" type="presParOf" srcId="{6FCBABDE-5F0A-4467-8447-7F2F5DAFB76A}" destId="{0A7282FA-2ACB-4F73-B3DE-CD8C0A610C97}" srcOrd="1" destOrd="0" presId="urn:microsoft.com/office/officeart/2018/5/layout/IconLeafLabelList"/>
    <dgm:cxn modelId="{65EC1F90-E774-4FDE-81FB-6A7C64ECA777}" type="presParOf" srcId="{6FCBABDE-5F0A-4467-8447-7F2F5DAFB76A}" destId="{A3AE7193-B567-42DD-8505-85F69BB2AFB3}" srcOrd="2" destOrd="0" presId="urn:microsoft.com/office/officeart/2018/5/layout/IconLeafLabelList"/>
    <dgm:cxn modelId="{0150A825-6155-45B6-9DB0-ABD9D7C257AE}" type="presParOf" srcId="{A3AE7193-B567-42DD-8505-85F69BB2AFB3}" destId="{BA38477F-DAEA-4C00-83DE-834888BEA60A}" srcOrd="0" destOrd="0" presId="urn:microsoft.com/office/officeart/2018/5/layout/IconLeafLabelList"/>
    <dgm:cxn modelId="{F02AD171-A503-45BE-AD0A-53105B643C5C}" type="presParOf" srcId="{A3AE7193-B567-42DD-8505-85F69BB2AFB3}" destId="{F7E8E0B9-7DFB-4B92-BB1A-8F0890DD8015}" srcOrd="1" destOrd="0" presId="urn:microsoft.com/office/officeart/2018/5/layout/IconLeafLabelList"/>
    <dgm:cxn modelId="{06D45597-1D9B-46DB-84CD-89D2C71FE37E}" type="presParOf" srcId="{A3AE7193-B567-42DD-8505-85F69BB2AFB3}" destId="{BCA1FF2A-871B-4D37-B4F3-01732514E8EB}" srcOrd="2" destOrd="0" presId="urn:microsoft.com/office/officeart/2018/5/layout/IconLeafLabelList"/>
    <dgm:cxn modelId="{052C5817-2776-4B71-84C3-D05E3DA53174}" type="presParOf" srcId="{A3AE7193-B567-42DD-8505-85F69BB2AFB3}" destId="{6FDE7653-26D2-4E9F-95F6-05C7F7461AC8}" srcOrd="3" destOrd="0" presId="urn:microsoft.com/office/officeart/2018/5/layout/IconLeafLabelList"/>
    <dgm:cxn modelId="{85C94156-D3F4-4090-A3DB-75897238B5FD}" type="presParOf" srcId="{6FCBABDE-5F0A-4467-8447-7F2F5DAFB76A}" destId="{8C080902-4127-4311-8CD9-64246484293D}" srcOrd="3" destOrd="0" presId="urn:microsoft.com/office/officeart/2018/5/layout/IconLeafLabelList"/>
    <dgm:cxn modelId="{7C950172-EC15-42F6-8F06-D784EF6EB01F}" type="presParOf" srcId="{6FCBABDE-5F0A-4467-8447-7F2F5DAFB76A}" destId="{C0983250-A26C-4A5F-A71A-89E63381B7A6}" srcOrd="4" destOrd="0" presId="urn:microsoft.com/office/officeart/2018/5/layout/IconLeafLabelList"/>
    <dgm:cxn modelId="{E7BB343F-4608-44C4-9BA0-D7674AAA8307}" type="presParOf" srcId="{C0983250-A26C-4A5F-A71A-89E63381B7A6}" destId="{0003D41E-BB00-48F5-9B17-B70284853D9C}" srcOrd="0" destOrd="0" presId="urn:microsoft.com/office/officeart/2018/5/layout/IconLeafLabelList"/>
    <dgm:cxn modelId="{F15E8944-3EEB-4868-B0FA-56D23F50F673}" type="presParOf" srcId="{C0983250-A26C-4A5F-A71A-89E63381B7A6}" destId="{B8157040-8E9F-4F0D-95BE-8EB14A94B80C}" srcOrd="1" destOrd="0" presId="urn:microsoft.com/office/officeart/2018/5/layout/IconLeafLabelList"/>
    <dgm:cxn modelId="{3A00500F-F65D-4F0F-96F6-7835B1BFDA71}" type="presParOf" srcId="{C0983250-A26C-4A5F-A71A-89E63381B7A6}" destId="{31A19F00-8C1A-4044-865F-6AD516C400C0}" srcOrd="2" destOrd="0" presId="urn:microsoft.com/office/officeart/2018/5/layout/IconLeafLabelList"/>
    <dgm:cxn modelId="{1A95014A-7799-40D0-9B5C-51BAF4395351}" type="presParOf" srcId="{C0983250-A26C-4A5F-A71A-89E63381B7A6}" destId="{5DCB48DF-B270-4997-8552-47B745911A46}" srcOrd="3" destOrd="0" presId="urn:microsoft.com/office/officeart/2018/5/layout/IconLeafLabelList"/>
    <dgm:cxn modelId="{C690921D-CF27-4FD4-A347-DF50CE25BBA8}" type="presParOf" srcId="{6FCBABDE-5F0A-4467-8447-7F2F5DAFB76A}" destId="{45FB75D4-4F97-4DDB-8C7F-4A508676AED0}" srcOrd="5" destOrd="0" presId="urn:microsoft.com/office/officeart/2018/5/layout/IconLeafLabelList"/>
    <dgm:cxn modelId="{813CEE35-237A-40CE-91CF-BFCBB5427112}" type="presParOf" srcId="{6FCBABDE-5F0A-4467-8447-7F2F5DAFB76A}" destId="{80BD38E0-67C9-4B4B-88C9-59D4F6C78202}" srcOrd="6" destOrd="0" presId="urn:microsoft.com/office/officeart/2018/5/layout/IconLeafLabelList"/>
    <dgm:cxn modelId="{26B7A647-80C8-479C-9D25-88C1F9870D6D}" type="presParOf" srcId="{80BD38E0-67C9-4B4B-88C9-59D4F6C78202}" destId="{42F64F60-08E7-4E4E-8483-623916FC8456}" srcOrd="0" destOrd="0" presId="urn:microsoft.com/office/officeart/2018/5/layout/IconLeafLabelList"/>
    <dgm:cxn modelId="{31CAA248-DFDE-415F-A177-905F2EDD8E9D}" type="presParOf" srcId="{80BD38E0-67C9-4B4B-88C9-59D4F6C78202}" destId="{E13D58DA-383A-4111-B233-C72DCBBA2C78}" srcOrd="1" destOrd="0" presId="urn:microsoft.com/office/officeart/2018/5/layout/IconLeafLabelList"/>
    <dgm:cxn modelId="{784CB990-BE6B-456D-BC48-A4FAD1ADEFDE}" type="presParOf" srcId="{80BD38E0-67C9-4B4B-88C9-59D4F6C78202}" destId="{48393E0C-B2A7-4ECE-B146-E5CAE8470C9E}" srcOrd="2" destOrd="0" presId="urn:microsoft.com/office/officeart/2018/5/layout/IconLeafLabelList"/>
    <dgm:cxn modelId="{26281801-96AC-440D-9B82-FAB633AC9CE4}" type="presParOf" srcId="{80BD38E0-67C9-4B4B-88C9-59D4F6C78202}" destId="{3517474E-F761-44B8-BEDE-F7F328ADB3E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169A-ED81-4265-AF05-C35301126E5F}">
      <dsp:nvSpPr>
        <dsp:cNvPr id="0" name=""/>
        <dsp:cNvSpPr/>
      </dsp:nvSpPr>
      <dsp:spPr>
        <a:xfrm>
          <a:off x="1431011" y="532994"/>
          <a:ext cx="1391612" cy="1391612"/>
        </a:xfrm>
        <a:prstGeom prst="round2DiagRect">
          <a:avLst>
            <a:gd name="adj1" fmla="val 29727"/>
            <a:gd name="adj2" fmla="val 0"/>
          </a:avLst>
        </a:prstGeom>
        <a:solidFill>
          <a:srgbClr val="005288">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5F0031D-2B78-4381-A551-DD7053127DB5}">
      <dsp:nvSpPr>
        <dsp:cNvPr id="0" name=""/>
        <dsp:cNvSpPr/>
      </dsp:nvSpPr>
      <dsp:spPr>
        <a:xfrm>
          <a:off x="1699502" y="810985"/>
          <a:ext cx="798465" cy="79846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rgbClr val="FFFFFF">
              <a:alpha val="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587CA10-A6D8-4B85-B850-25DD88FF984C}">
      <dsp:nvSpPr>
        <dsp:cNvPr id="0" name=""/>
        <dsp:cNvSpPr/>
      </dsp:nvSpPr>
      <dsp:spPr>
        <a:xfrm>
          <a:off x="752133" y="2052630"/>
          <a:ext cx="27493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rgbClr val="333333"/>
              </a:solidFill>
              <a:latin typeface="Franklin Gothic Book" panose="020B0503020102020204" pitchFamily="34" charset="0"/>
              <a:ea typeface="+mn-ea"/>
              <a:cs typeface="+mn-cs"/>
            </a:rPr>
            <a:t>Exercise Logistics</a:t>
          </a:r>
        </a:p>
      </dsp:txBody>
      <dsp:txXfrm>
        <a:off x="752133" y="2052630"/>
        <a:ext cx="2749369" cy="720000"/>
      </dsp:txXfrm>
    </dsp:sp>
    <dsp:sp modelId="{BA38477F-DAEA-4C00-83DE-834888BEA60A}">
      <dsp:nvSpPr>
        <dsp:cNvPr id="0" name=""/>
        <dsp:cNvSpPr/>
      </dsp:nvSpPr>
      <dsp:spPr>
        <a:xfrm>
          <a:off x="4345595" y="523531"/>
          <a:ext cx="1391612" cy="1391612"/>
        </a:xfrm>
        <a:prstGeom prst="round2DiagRect">
          <a:avLst>
            <a:gd name="adj1" fmla="val 29727"/>
            <a:gd name="adj2" fmla="val 0"/>
          </a:avLst>
        </a:prstGeom>
        <a:solidFill>
          <a:srgbClr val="005288">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7E8E0B9-7DFB-4B92-BB1A-8F0890DD8015}">
      <dsp:nvSpPr>
        <dsp:cNvPr id="0" name=""/>
        <dsp:cNvSpPr/>
      </dsp:nvSpPr>
      <dsp:spPr>
        <a:xfrm>
          <a:off x="4642168" y="820088"/>
          <a:ext cx="798465" cy="79846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rgbClr val="FFFFFF">
              <a:alpha val="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FDE7653-26D2-4E9F-95F6-05C7F7461AC8}">
      <dsp:nvSpPr>
        <dsp:cNvPr id="0" name=""/>
        <dsp:cNvSpPr/>
      </dsp:nvSpPr>
      <dsp:spPr>
        <a:xfrm>
          <a:off x="3900735" y="2091474"/>
          <a:ext cx="2281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rgbClr val="333333"/>
              </a:solidFill>
              <a:latin typeface="Franklin Gothic Book" panose="020B0503020102020204" pitchFamily="34" charset="0"/>
              <a:ea typeface="+mn-ea"/>
              <a:cs typeface="+mn-cs"/>
            </a:rPr>
            <a:t>Exercise Schedule </a:t>
          </a:r>
        </a:p>
      </dsp:txBody>
      <dsp:txXfrm>
        <a:off x="3900735" y="2091474"/>
        <a:ext cx="2281331" cy="720000"/>
      </dsp:txXfrm>
    </dsp:sp>
    <dsp:sp modelId="{0003D41E-BB00-48F5-9B17-B70284853D9C}">
      <dsp:nvSpPr>
        <dsp:cNvPr id="0" name=""/>
        <dsp:cNvSpPr/>
      </dsp:nvSpPr>
      <dsp:spPr>
        <a:xfrm>
          <a:off x="1431011" y="2792856"/>
          <a:ext cx="1391612" cy="1391612"/>
        </a:xfrm>
        <a:prstGeom prst="round2DiagRect">
          <a:avLst>
            <a:gd name="adj1" fmla="val 29727"/>
            <a:gd name="adj2" fmla="val 0"/>
          </a:avLst>
        </a:prstGeom>
        <a:solidFill>
          <a:srgbClr val="005288">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157040-8E9F-4F0D-95BE-8EB14A94B80C}">
      <dsp:nvSpPr>
        <dsp:cNvPr id="0" name=""/>
        <dsp:cNvSpPr/>
      </dsp:nvSpPr>
      <dsp:spPr>
        <a:xfrm>
          <a:off x="1727584" y="3089439"/>
          <a:ext cx="798465" cy="79846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rgbClr val="FFFFFF">
              <a:alpha val="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DCB48DF-B270-4997-8552-47B745911A46}">
      <dsp:nvSpPr>
        <dsp:cNvPr id="0" name=""/>
        <dsp:cNvSpPr/>
      </dsp:nvSpPr>
      <dsp:spPr>
        <a:xfrm>
          <a:off x="986152" y="4340690"/>
          <a:ext cx="2281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rgbClr val="333333"/>
              </a:solidFill>
              <a:latin typeface="Franklin Gothic Book" panose="020B0503020102020204" pitchFamily="34" charset="0"/>
              <a:ea typeface="+mn-ea"/>
              <a:cs typeface="+mn-cs"/>
            </a:rPr>
            <a:t>Exercise Staffing</a:t>
          </a:r>
        </a:p>
      </dsp:txBody>
      <dsp:txXfrm>
        <a:off x="986152" y="4340690"/>
        <a:ext cx="2281331" cy="720000"/>
      </dsp:txXfrm>
    </dsp:sp>
    <dsp:sp modelId="{42F64F60-08E7-4E4E-8483-623916FC8456}">
      <dsp:nvSpPr>
        <dsp:cNvPr id="0" name=""/>
        <dsp:cNvSpPr/>
      </dsp:nvSpPr>
      <dsp:spPr>
        <a:xfrm>
          <a:off x="4111576" y="2792856"/>
          <a:ext cx="1391612" cy="1391612"/>
        </a:xfrm>
        <a:prstGeom prst="round2DiagRect">
          <a:avLst>
            <a:gd name="adj1" fmla="val 29727"/>
            <a:gd name="adj2" fmla="val 0"/>
          </a:avLst>
        </a:prstGeom>
        <a:solidFill>
          <a:srgbClr val="005288">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13D58DA-383A-4111-B233-C72DCBBA2C78}">
      <dsp:nvSpPr>
        <dsp:cNvPr id="0" name=""/>
        <dsp:cNvSpPr/>
      </dsp:nvSpPr>
      <dsp:spPr>
        <a:xfrm>
          <a:off x="4408149" y="3089439"/>
          <a:ext cx="798465" cy="7984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rgbClr val="FFFFFF">
              <a:alpha val="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517474E-F761-44B8-BEDE-F7F328ADB3E5}">
      <dsp:nvSpPr>
        <dsp:cNvPr id="0" name=""/>
        <dsp:cNvSpPr/>
      </dsp:nvSpPr>
      <dsp:spPr>
        <a:xfrm>
          <a:off x="3666716" y="4340690"/>
          <a:ext cx="2281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rgbClr val="333333"/>
              </a:solidFill>
              <a:latin typeface="Franklin Gothic Book" panose="020B0503020102020204" pitchFamily="34" charset="0"/>
              <a:ea typeface="+mn-ea"/>
              <a:cs typeface="+mn-cs"/>
            </a:rPr>
            <a:t>Exercise Planning Timeline</a:t>
          </a:r>
        </a:p>
      </dsp:txBody>
      <dsp:txXfrm>
        <a:off x="3666716" y="4340690"/>
        <a:ext cx="2281331"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31E3B-E294-4402-8CBD-829333F4A48D}" type="datetimeFigureOut">
              <a:rPr lang="en-US" smtClean="0"/>
              <a:t>1/17/2023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06916-CA80-4491-95F3-EF5D68D8A46B}" type="slidenum">
              <a:rPr lang="en-US" smtClean="0"/>
              <a:t>‹#›</a:t>
            </a:fld>
            <a:endParaRPr lang="en-US" dirty="0"/>
          </a:p>
        </p:txBody>
      </p:sp>
    </p:spTree>
    <p:extLst>
      <p:ext uri="{BB962C8B-B14F-4D97-AF65-F5344CB8AC3E}">
        <p14:creationId xmlns:p14="http://schemas.microsoft.com/office/powerpoint/2010/main" val="255070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7B995-136A-4A15-87A5-26420C3C1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3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7B995-136A-4A15-87A5-26420C3C1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80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65699-3736-4B3F-ABA1-983662B25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B664E8-6A70-4444-926B-BAC9C2DA711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10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65699-3736-4B3F-ABA1-983662B25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B664E8-6A70-4444-926B-BAC9C2DA711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86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3D23672-1255-4944-80F9-697DA713D99F}"/>
              </a:ext>
            </a:extLst>
          </p:cNvPr>
          <p:cNvPicPr/>
          <p:nvPr userDrawn="1"/>
        </p:nvPicPr>
        <p:blipFill rotWithShape="1">
          <a:blip r:embed="rId2" cstate="print">
            <a:extLst>
              <a:ext uri="{28A0092B-C50C-407E-A947-70E740481C1C}">
                <a14:useLocalDpi xmlns:a14="http://schemas.microsoft.com/office/drawing/2010/main" val="0"/>
              </a:ext>
            </a:extLst>
          </a:blip>
          <a:srcRect l="2151" t="11830" b="7510"/>
          <a:stretch/>
        </p:blipFill>
        <p:spPr bwMode="auto">
          <a:xfrm>
            <a:off x="0" y="918934"/>
            <a:ext cx="12192000" cy="4834299"/>
          </a:xfrm>
          <a:prstGeom prst="rect">
            <a:avLst/>
          </a:prstGeom>
          <a:ln>
            <a:noFill/>
          </a:ln>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88F82E72-AA3C-4613-A301-03F1B18BDBD3}"/>
              </a:ext>
            </a:extLst>
          </p:cNvPr>
          <p:cNvSpPr/>
          <p:nvPr userDrawn="1"/>
        </p:nvSpPr>
        <p:spPr>
          <a:xfrm>
            <a:off x="0" y="4417798"/>
            <a:ext cx="12185995" cy="60898"/>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7DE9209E-7C1E-483E-89BD-D34AC22D4CCC}"/>
              </a:ext>
            </a:extLst>
          </p:cNvPr>
          <p:cNvSpPr/>
          <p:nvPr userDrawn="1"/>
        </p:nvSpPr>
        <p:spPr>
          <a:xfrm>
            <a:off x="0" y="838972"/>
            <a:ext cx="12185995" cy="159919"/>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90E5DA22-F70B-4415-8651-27F112299E14}"/>
              </a:ext>
            </a:extLst>
          </p:cNvPr>
          <p:cNvSpPr/>
          <p:nvPr/>
        </p:nvSpPr>
        <p:spPr>
          <a:xfrm>
            <a:off x="0" y="4478696"/>
            <a:ext cx="12192000" cy="2386566"/>
          </a:xfrm>
          <a:prstGeom prst="rect">
            <a:avLst/>
          </a:prstGeom>
          <a:solidFill>
            <a:srgbClr val="079FB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911397" y="4435217"/>
            <a:ext cx="10363200" cy="1088478"/>
          </a:xfrm>
        </p:spPr>
        <p:txBody>
          <a:bodyPr anchor="b">
            <a:normAutofit/>
          </a:bodyPr>
          <a:lstStyle>
            <a:lvl1pPr algn="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5547247"/>
            <a:ext cx="10363200" cy="762000"/>
          </a:xfrm>
        </p:spPr>
        <p:txBody>
          <a:bodyPr>
            <a:normAutofit/>
          </a:bodyPr>
          <a:lstStyle>
            <a:lvl1pPr marL="0" indent="0" algn="r">
              <a:buNone/>
              <a:defRPr sz="2400">
                <a:solidFill>
                  <a:srgbClr val="012060"/>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186548" y="6453786"/>
            <a:ext cx="10566400" cy="273050"/>
          </a:xfrm>
          <a:prstGeom prst="rect">
            <a:avLst/>
          </a:prstGeom>
        </p:spPr>
        <p:txBody>
          <a:bodyPr/>
          <a:lstStyle>
            <a:lvl1pPr>
              <a:defRPr sz="1100">
                <a:solidFill>
                  <a:schemeClr val="bg1"/>
                </a:solidFill>
              </a:defRPr>
            </a:lvl1pPr>
          </a:lstStyle>
          <a:p>
            <a:endParaRPr lang="en-US" dirty="0"/>
          </a:p>
        </p:txBody>
      </p:sp>
      <p:sp>
        <p:nvSpPr>
          <p:cNvPr id="6" name="Slide Number Placeholder 5"/>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212037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Divider">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2176272"/>
            <a:ext cx="10972800" cy="1645920"/>
          </a:xfrm>
        </p:spPr>
        <p:txBody>
          <a:bodyPr lIns="0" rIns="0" anchor="b" anchorCtr="0">
            <a:noAutofit/>
          </a:bodyPr>
          <a:lstStyle>
            <a:lvl1pPr>
              <a:lnSpc>
                <a:spcPct val="80000"/>
              </a:lnSpc>
              <a:spcAft>
                <a:spcPts val="450"/>
              </a:spcAft>
              <a:defRPr sz="4500">
                <a:effectLst>
                  <a:outerShdw blurRad="127000" sx="102000" sy="102000" algn="ctr" rotWithShape="0">
                    <a:schemeClr val="tx1">
                      <a:lumMod val="85000"/>
                      <a:lumOff val="15000"/>
                      <a:alpha val="40000"/>
                    </a:schemeClr>
                  </a:outerShdw>
                </a:effectLst>
                <a:latin typeface="+mj-lt"/>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8905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87AFF4-71EF-4261-AF57-12DF11F311B3}"/>
              </a:ext>
            </a:extLst>
          </p:cNvPr>
          <p:cNvSpPr/>
          <p:nvPr/>
        </p:nvSpPr>
        <p:spPr>
          <a:xfrm>
            <a:off x="1" y="949519"/>
            <a:ext cx="12185995" cy="4806522"/>
          </a:xfrm>
          <a:prstGeom prst="rect">
            <a:avLst/>
          </a:prstGeom>
          <a:solidFill>
            <a:srgbClr val="079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ooter Placeholder 4">
            <a:extLst>
              <a:ext uri="{FF2B5EF4-FFF2-40B4-BE49-F238E27FC236}">
                <a16:creationId xmlns:a16="http://schemas.microsoft.com/office/drawing/2014/main" id="{8994D5E6-F9BB-4821-97BB-39448967ED60}"/>
              </a:ext>
            </a:extLst>
          </p:cNvPr>
          <p:cNvSpPr>
            <a:spLocks noGrp="1"/>
          </p:cNvSpPr>
          <p:nvPr>
            <p:ph type="ftr" sz="quarter" idx="11"/>
          </p:nvPr>
        </p:nvSpPr>
        <p:spPr>
          <a:xfrm>
            <a:off x="1016000" y="6356351"/>
            <a:ext cx="10566400" cy="273050"/>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8BD1D56B-2446-4BF6-B170-9DAB2ED55250}"/>
              </a:ext>
            </a:extLst>
          </p:cNvPr>
          <p:cNvSpPr>
            <a:spLocks noGrp="1"/>
          </p:cNvSpPr>
          <p:nvPr>
            <p:ph type="sldNum" sz="quarter" idx="12"/>
          </p:nvPr>
        </p:nvSpPr>
        <p:spPr>
          <a:xfrm>
            <a:off x="8737600" y="6356353"/>
            <a:ext cx="2844800" cy="365125"/>
          </a:xfrm>
          <a:prstGeom prst="rect">
            <a:avLst/>
          </a:prstGeom>
        </p:spPr>
        <p:txBody>
          <a:bodyPr/>
          <a:lstStyle/>
          <a:p>
            <a:fld id="{383A4B26-F65E-4771-8FFD-84ABE4FCD18A}" type="slidenum">
              <a:rPr lang="en-US" smtClean="0"/>
              <a:t>‹#›</a:t>
            </a:fld>
            <a:endParaRPr lang="en-US" dirty="0"/>
          </a:p>
        </p:txBody>
      </p:sp>
      <p:sp>
        <p:nvSpPr>
          <p:cNvPr id="8" name="Rectangle 7">
            <a:extLst>
              <a:ext uri="{FF2B5EF4-FFF2-40B4-BE49-F238E27FC236}">
                <a16:creationId xmlns:a16="http://schemas.microsoft.com/office/drawing/2014/main" id="{6F8C86B8-98B8-4621-B917-5A2CFF217DFC}"/>
              </a:ext>
            </a:extLst>
          </p:cNvPr>
          <p:cNvSpPr/>
          <p:nvPr/>
        </p:nvSpPr>
        <p:spPr>
          <a:xfrm>
            <a:off x="0" y="5789985"/>
            <a:ext cx="12185995" cy="1075277"/>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A8A1BAD-2528-480D-81E9-901277CE9FD6}"/>
              </a:ext>
            </a:extLst>
          </p:cNvPr>
          <p:cNvSpPr>
            <a:spLocks noGrp="1"/>
          </p:cNvSpPr>
          <p:nvPr>
            <p:ph type="title"/>
          </p:nvPr>
        </p:nvSpPr>
        <p:spPr>
          <a:xfrm>
            <a:off x="914400" y="3025020"/>
            <a:ext cx="10464800" cy="1285898"/>
          </a:xfrm>
        </p:spPr>
        <p:txBody>
          <a:bodyPr anchor="b"/>
          <a:lstStyle>
            <a:lvl1pPr algn="ctr">
              <a:defRPr sz="3600"/>
            </a:lvl1pPr>
          </a:lstStyle>
          <a:p>
            <a:r>
              <a:rPr lang="en-US"/>
              <a:t>Click to edit Master title style</a:t>
            </a:r>
          </a:p>
        </p:txBody>
      </p:sp>
      <p:sp>
        <p:nvSpPr>
          <p:cNvPr id="21" name="Text Placeholder 20">
            <a:extLst>
              <a:ext uri="{FF2B5EF4-FFF2-40B4-BE49-F238E27FC236}">
                <a16:creationId xmlns:a16="http://schemas.microsoft.com/office/drawing/2014/main" id="{B39B05E5-B0CD-4AD5-87F9-58156FBFDB51}"/>
              </a:ext>
            </a:extLst>
          </p:cNvPr>
          <p:cNvSpPr>
            <a:spLocks noGrp="1"/>
          </p:cNvSpPr>
          <p:nvPr>
            <p:ph type="body" sz="quarter" idx="13"/>
          </p:nvPr>
        </p:nvSpPr>
        <p:spPr>
          <a:xfrm>
            <a:off x="914400" y="4323410"/>
            <a:ext cx="10464800" cy="1035574"/>
          </a:xfrm>
        </p:spPr>
        <p:txBody>
          <a:bodyPr>
            <a:normAutofit/>
          </a:bodyPr>
          <a:lstStyle>
            <a:lvl1pPr marL="0" indent="0" algn="ctr">
              <a:buNone/>
              <a:defRPr sz="2800">
                <a:solidFill>
                  <a:srgbClr val="01206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3" name="Rectangle 22">
            <a:extLst>
              <a:ext uri="{FF2B5EF4-FFF2-40B4-BE49-F238E27FC236}">
                <a16:creationId xmlns:a16="http://schemas.microsoft.com/office/drawing/2014/main" id="{47022F0D-AC6F-4E70-8465-91778D6E66E8}"/>
              </a:ext>
            </a:extLst>
          </p:cNvPr>
          <p:cNvSpPr/>
          <p:nvPr/>
        </p:nvSpPr>
        <p:spPr>
          <a:xfrm>
            <a:off x="5" y="2778050"/>
            <a:ext cx="12202252" cy="67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5" name="Picture 24">
            <a:extLst>
              <a:ext uri="{FF2B5EF4-FFF2-40B4-BE49-F238E27FC236}">
                <a16:creationId xmlns:a16="http://schemas.microsoft.com/office/drawing/2014/main" id="{445C7B32-3492-4FF0-B693-0D1647F72D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80320" y="6007859"/>
            <a:ext cx="1532960" cy="639526"/>
          </a:xfrm>
          <a:prstGeom prst="rect">
            <a:avLst/>
          </a:prstGeom>
          <a:noFill/>
          <a:ln>
            <a:noFill/>
          </a:ln>
          <a:effectLst/>
        </p:spPr>
      </p:pic>
      <p:pic>
        <p:nvPicPr>
          <p:cNvPr id="26" name="Picture 25">
            <a:extLst>
              <a:ext uri="{FF2B5EF4-FFF2-40B4-BE49-F238E27FC236}">
                <a16:creationId xmlns:a16="http://schemas.microsoft.com/office/drawing/2014/main" id="{0264E315-8DDE-4F57-B9CA-E01F88A2F38E}"/>
              </a:ext>
            </a:extLst>
          </p:cNvPr>
          <p:cNvPicPr/>
          <p:nvPr userDrawn="1"/>
        </p:nvPicPr>
        <p:blipFill rotWithShape="1">
          <a:blip r:embed="rId3" cstate="print">
            <a:extLst>
              <a:ext uri="{28A0092B-C50C-407E-A947-70E740481C1C}">
                <a14:useLocalDpi xmlns:a14="http://schemas.microsoft.com/office/drawing/2010/main" val="0"/>
              </a:ext>
            </a:extLst>
          </a:blip>
          <a:srcRect l="1271" t="25336" r="880" b="28201"/>
          <a:stretch/>
        </p:blipFill>
        <p:spPr bwMode="auto">
          <a:xfrm>
            <a:off x="-3726" y="1"/>
            <a:ext cx="12205983" cy="2784696"/>
          </a:xfrm>
          <a:prstGeom prst="rect">
            <a:avLst/>
          </a:prstGeom>
          <a:ln>
            <a:noFill/>
          </a:ln>
          <a:extLst>
            <a:ext uri="{53640926-AAD7-44D8-BBD7-CCE9431645EC}">
              <a14:shadowObscured xmlns:a14="http://schemas.microsoft.com/office/drawing/2010/main"/>
            </a:ext>
          </a:extLst>
        </p:spPr>
      </p:pic>
      <p:sp>
        <p:nvSpPr>
          <p:cNvPr id="27" name="Rectangle 26">
            <a:extLst>
              <a:ext uri="{FF2B5EF4-FFF2-40B4-BE49-F238E27FC236}">
                <a16:creationId xmlns:a16="http://schemas.microsoft.com/office/drawing/2014/main" id="{2AAFFE66-6C08-4788-A57B-30EA9234D6BE}"/>
              </a:ext>
            </a:extLst>
          </p:cNvPr>
          <p:cNvSpPr/>
          <p:nvPr userDrawn="1"/>
        </p:nvSpPr>
        <p:spPr>
          <a:xfrm flipV="1">
            <a:off x="16262" y="4277169"/>
            <a:ext cx="12155751" cy="45719"/>
          </a:xfrm>
          <a:prstGeom prst="rect">
            <a:avLst/>
          </a:prstGeom>
          <a:gradFill flip="none" rotWithShape="1">
            <a:gsLst>
              <a:gs pos="0">
                <a:schemeClr val="accent1">
                  <a:lumMod val="10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6614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799"/>
            <a:ext cx="10972800" cy="4572001"/>
          </a:xfrm>
        </p:spPr>
        <p:txBody>
          <a:bodyPr/>
          <a:lstStyle>
            <a:lvl1pPr>
              <a:defRPr sz="2100"/>
            </a:lvl1pPr>
            <a:lvl2pPr>
              <a:defRPr sz="1800"/>
            </a:lvl2pPr>
            <a:lvl3pPr>
              <a:defRPr sz="1500"/>
            </a:lvl3pPr>
            <a:lvl4pPr>
              <a:defRPr sz="135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2FBCFAE-411C-4856-9E00-989D54512587}"/>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198965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FF1183A-2B3E-48E7-99C1-0D72611A9BB3}"/>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62675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2875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428750"/>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068512"/>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86FFFD71-37EA-4EBA-B3F2-A7B660184505}"/>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259696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A9EA5F77-8F69-4A70-B645-65EBA426BE22}"/>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397069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29A14A6-23B7-436E-957B-4A1674E8FB7B}"/>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12311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3"/>
            <a:ext cx="11582400" cy="806447"/>
          </a:xfrm>
        </p:spPr>
        <p:txBody>
          <a:bodyPr anchor="b">
            <a:normAutofit/>
          </a:bodyPr>
          <a:lstStyle>
            <a:lvl1pPr algn="l">
              <a:defRPr sz="3000" b="1">
                <a:latin typeface="+mn-lt"/>
              </a:defRPr>
            </a:lvl1pPr>
          </a:lstStyle>
          <a:p>
            <a:r>
              <a:rPr lang="en-US"/>
              <a:t>Click to edit Master title style</a:t>
            </a:r>
          </a:p>
        </p:txBody>
      </p:sp>
      <p:sp>
        <p:nvSpPr>
          <p:cNvPr id="3" name="Picture Placeholder 2"/>
          <p:cNvSpPr>
            <a:spLocks noGrp="1"/>
          </p:cNvSpPr>
          <p:nvPr>
            <p:ph type="pic" idx="1"/>
          </p:nvPr>
        </p:nvSpPr>
        <p:spPr>
          <a:xfrm>
            <a:off x="304800" y="1295402"/>
            <a:ext cx="11582400" cy="407193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304800" y="5367338"/>
            <a:ext cx="11582400" cy="804862"/>
          </a:xfrm>
        </p:spPr>
        <p:txBody>
          <a:bodyPr anchor="ct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Rectangle 7">
            <a:extLst>
              <a:ext uri="{FF2B5EF4-FFF2-40B4-BE49-F238E27FC236}">
                <a16:creationId xmlns:a16="http://schemas.microsoft.com/office/drawing/2014/main" id="{9FB57008-026B-4943-87B3-00D3D1D7F93C}"/>
              </a:ext>
            </a:extLst>
          </p:cNvPr>
          <p:cNvSpPr/>
          <p:nvPr/>
        </p:nvSpPr>
        <p:spPr>
          <a:xfrm>
            <a:off x="-16257" y="5348166"/>
            <a:ext cx="12208257" cy="620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57CE3A4-471B-47E3-82C4-1864F0C63C45}"/>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35848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B5F58D4-2563-4508-9128-A102A5A527A0}"/>
              </a:ext>
            </a:extLst>
          </p:cNvPr>
          <p:cNvPicPr/>
          <p:nvPr userDrawn="1"/>
        </p:nvPicPr>
        <p:blipFill rotWithShape="1">
          <a:blip r:embed="rId2" cstate="print">
            <a:extLst>
              <a:ext uri="{28A0092B-C50C-407E-A947-70E740481C1C}">
                <a14:useLocalDpi xmlns:a14="http://schemas.microsoft.com/office/drawing/2010/main" val="0"/>
              </a:ext>
            </a:extLst>
          </a:blip>
          <a:srcRect l="2151" t="11830" b="7510"/>
          <a:stretch/>
        </p:blipFill>
        <p:spPr bwMode="auto">
          <a:xfrm>
            <a:off x="0" y="2580"/>
            <a:ext cx="12192000" cy="6855421"/>
          </a:xfrm>
          <a:prstGeom prst="rect">
            <a:avLst/>
          </a:prstGeom>
          <a:ln>
            <a:noFill/>
          </a:ln>
          <a:extLst>
            <a:ext uri="{53640926-AAD7-44D8-BBD7-CCE9431645EC}">
              <a14:shadowObscured xmlns:a14="http://schemas.microsoft.com/office/drawing/2010/main"/>
            </a:ext>
          </a:extLst>
        </p:spPr>
      </p:pic>
      <p:grpSp>
        <p:nvGrpSpPr>
          <p:cNvPr id="10" name="Group 9"/>
          <p:cNvGrpSpPr/>
          <p:nvPr/>
        </p:nvGrpSpPr>
        <p:grpSpPr>
          <a:xfrm>
            <a:off x="0" y="403628"/>
            <a:ext cx="12192000" cy="5883666"/>
            <a:chOff x="0" y="341312"/>
            <a:chExt cx="9144000" cy="6173788"/>
          </a:xfrm>
        </p:grpSpPr>
        <p:sp>
          <p:nvSpPr>
            <p:cNvPr id="9" name="Rectangle 8"/>
            <p:cNvSpPr/>
            <p:nvPr userDrawn="1"/>
          </p:nvSpPr>
          <p:spPr>
            <a:xfrm>
              <a:off x="0" y="342900"/>
              <a:ext cx="9144000" cy="6172200"/>
            </a:xfrm>
            <a:prstGeom prst="rect">
              <a:avLst/>
            </a:prstGeom>
            <a:gradFill flip="none" rotWithShape="1">
              <a:gsLst>
                <a:gs pos="39000">
                  <a:schemeClr val="accent5">
                    <a:alpha val="40000"/>
                  </a:schemeClr>
                </a:gs>
                <a:gs pos="0">
                  <a:schemeClr val="accent5">
                    <a:alpha val="90000"/>
                  </a:schemeClr>
                </a:gs>
                <a:gs pos="100000">
                  <a:schemeClr val="accent3">
                    <a:alpha val="40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0" y="457200"/>
              <a:ext cx="9144000" cy="5943600"/>
            </a:xfrm>
            <a:prstGeom prst="rect">
              <a:avLst/>
            </a:prstGeom>
            <a:gradFill flip="none" rotWithShape="1">
              <a:gsLst>
                <a:gs pos="39000">
                  <a:schemeClr val="accent5">
                    <a:alpha val="25000"/>
                  </a:schemeClr>
                </a:gs>
                <a:gs pos="100000">
                  <a:schemeClr val="accent3">
                    <a:alpha val="25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0" y="341312"/>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505575"/>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Rectangle 1"/>
          <p:cNvSpPr>
            <a:spLocks noGrp="1"/>
          </p:cNvSpPr>
          <p:nvPr>
            <p:ph type="title"/>
          </p:nvPr>
        </p:nvSpPr>
        <p:spPr>
          <a:xfrm>
            <a:off x="711203" y="3962403"/>
            <a:ext cx="10871199" cy="1371599"/>
          </a:xfrm>
        </p:spPr>
        <p:txBody>
          <a:bodyPr anchor="b" anchorCtr="0">
            <a:normAutofit/>
          </a:bodyPr>
          <a:lstStyle>
            <a:lvl1pPr algn="l">
              <a:defRPr sz="4400" b="0" cap="none" baseline="0">
                <a:solidFill>
                  <a:schemeClr val="bg1"/>
                </a:solidFill>
                <a:latin typeface="+mj-lt"/>
              </a:defRPr>
            </a:lvl1pPr>
          </a:lstStyle>
          <a:p>
            <a:r>
              <a:rPr lang="en-US"/>
              <a:t>Click to edit Master title style</a:t>
            </a:r>
          </a:p>
        </p:txBody>
      </p:sp>
      <p:sp>
        <p:nvSpPr>
          <p:cNvPr id="3" name="Rectangle 2"/>
          <p:cNvSpPr>
            <a:spLocks noGrp="1"/>
          </p:cNvSpPr>
          <p:nvPr>
            <p:ph type="body" idx="1"/>
          </p:nvPr>
        </p:nvSpPr>
        <p:spPr>
          <a:xfrm>
            <a:off x="743035" y="5438777"/>
            <a:ext cx="10839365" cy="776179"/>
          </a:xfrm>
        </p:spPr>
        <p:txBody>
          <a:bodyPr anchor="t" anchorCtr="0">
            <a:normAutofit/>
          </a:bodyPr>
          <a:lstStyle>
            <a:lvl1pPr marL="0" indent="0">
              <a:buNone/>
              <a:defRPr sz="1600" cap="all" spc="1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5" name="Picture 14">
            <a:extLst>
              <a:ext uri="{FF2B5EF4-FFF2-40B4-BE49-F238E27FC236}">
                <a16:creationId xmlns:a16="http://schemas.microsoft.com/office/drawing/2014/main" id="{776C78D0-F3A6-45BF-8C9F-E4AD7FEA97C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8635" y="6369606"/>
            <a:ext cx="1121664" cy="431244"/>
          </a:xfrm>
          <a:prstGeom prst="rect">
            <a:avLst/>
          </a:prstGeom>
          <a:noFill/>
          <a:ln>
            <a:noFill/>
          </a:ln>
          <a:effectLst/>
        </p:spPr>
      </p:pic>
      <p:sp>
        <p:nvSpPr>
          <p:cNvPr id="16" name="Slide Number Placeholder 5">
            <a:extLst>
              <a:ext uri="{FF2B5EF4-FFF2-40B4-BE49-F238E27FC236}">
                <a16:creationId xmlns:a16="http://schemas.microsoft.com/office/drawing/2014/main" id="{FEDE1AD4-83E7-461C-A97B-67CE0E9A31F2}"/>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330743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0C2E9-1C55-4107-80B9-99339EA1CB40}"/>
              </a:ext>
            </a:extLst>
          </p:cNvPr>
          <p:cNvSpPr/>
          <p:nvPr/>
        </p:nvSpPr>
        <p:spPr>
          <a:xfrm>
            <a:off x="-2" y="6126163"/>
            <a:ext cx="12192001" cy="739096"/>
          </a:xfrm>
          <a:prstGeom prst="rect">
            <a:avLst/>
          </a:prstGeom>
          <a:solidFill>
            <a:srgbClr val="01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schemeClr val="bg1"/>
              </a:solidFill>
            </a:endParaRPr>
          </a:p>
        </p:txBody>
      </p:sp>
      <p:sp>
        <p:nvSpPr>
          <p:cNvPr id="3" name="Text Placeholder 2"/>
          <p:cNvSpPr>
            <a:spLocks noGrp="1"/>
          </p:cNvSpPr>
          <p:nvPr>
            <p:ph type="body" idx="1"/>
          </p:nvPr>
        </p:nvSpPr>
        <p:spPr>
          <a:xfrm>
            <a:off x="609600" y="1425315"/>
            <a:ext cx="10972800" cy="45529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0A5EB4A5-5FB9-4326-80AA-853BD2431C09}"/>
              </a:ext>
            </a:extLst>
          </p:cNvPr>
          <p:cNvSpPr/>
          <p:nvPr/>
        </p:nvSpPr>
        <p:spPr>
          <a:xfrm>
            <a:off x="-3988" y="0"/>
            <a:ext cx="12195989" cy="1295400"/>
          </a:xfrm>
          <a:prstGeom prst="rect">
            <a:avLst/>
          </a:prstGeom>
          <a:solidFill>
            <a:srgbClr val="079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09600" y="274641"/>
            <a:ext cx="10972800" cy="872907"/>
          </a:xfrm>
          <a:prstGeom prst="rect">
            <a:avLst/>
          </a:prstGeom>
        </p:spPr>
        <p:txBody>
          <a:bodyPr vert="horz" lIns="91440" tIns="45720" rIns="91440" bIns="45720" rtlCol="0" anchor="ctr">
            <a:normAutofit/>
          </a:bodyPr>
          <a:lstStyle/>
          <a:p>
            <a:r>
              <a:rPr lang="en-US"/>
              <a:t>Click to edit Master title style</a:t>
            </a:r>
          </a:p>
        </p:txBody>
      </p:sp>
      <p:pic>
        <p:nvPicPr>
          <p:cNvPr id="12" name="Picture 11">
            <a:extLst>
              <a:ext uri="{FF2B5EF4-FFF2-40B4-BE49-F238E27FC236}">
                <a16:creationId xmlns:a16="http://schemas.microsoft.com/office/drawing/2014/main" id="{233C181B-8B92-4180-BAE5-AFF7EDA665F2}"/>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09601" y="6295342"/>
            <a:ext cx="1125297" cy="400738"/>
          </a:xfrm>
          <a:prstGeom prst="rect">
            <a:avLst/>
          </a:prstGeom>
          <a:noFill/>
          <a:ln>
            <a:noFill/>
          </a:ln>
          <a:effectLst/>
        </p:spPr>
      </p:pic>
      <p:sp>
        <p:nvSpPr>
          <p:cNvPr id="13" name="Rectangle 12">
            <a:extLst>
              <a:ext uri="{FF2B5EF4-FFF2-40B4-BE49-F238E27FC236}">
                <a16:creationId xmlns:a16="http://schemas.microsoft.com/office/drawing/2014/main" id="{9CD1BF99-7181-462D-A9A0-522D77672985}"/>
              </a:ext>
            </a:extLst>
          </p:cNvPr>
          <p:cNvSpPr/>
          <p:nvPr userDrawn="1"/>
        </p:nvSpPr>
        <p:spPr>
          <a:xfrm>
            <a:off x="1858780" y="6445770"/>
            <a:ext cx="10313233" cy="57436"/>
          </a:xfrm>
          <a:prstGeom prst="rect">
            <a:avLst/>
          </a:prstGeom>
          <a:gradFill flip="none" rotWithShape="1">
            <a:gsLst>
              <a:gs pos="0">
                <a:schemeClr val="accent1">
                  <a:lumMod val="10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Slide Number Placeholder 5">
            <a:extLst>
              <a:ext uri="{FF2B5EF4-FFF2-40B4-BE49-F238E27FC236}">
                <a16:creationId xmlns:a16="http://schemas.microsoft.com/office/drawing/2014/main" id="{F885C620-40CF-414D-997C-1E9D5665BFE1}"/>
              </a:ext>
            </a:extLst>
          </p:cNvPr>
          <p:cNvSpPr>
            <a:spLocks noGrp="1"/>
          </p:cNvSpPr>
          <p:nvPr>
            <p:ph type="sldNum" sz="quarter" idx="4"/>
          </p:nvPr>
        </p:nvSpPr>
        <p:spPr>
          <a:xfrm>
            <a:off x="11242619" y="6448427"/>
            <a:ext cx="739515" cy="273050"/>
          </a:xfrm>
          <a:prstGeom prst="rect">
            <a:avLst/>
          </a:prstGeom>
        </p:spPr>
        <p:txBody>
          <a:bodyPr/>
          <a:lstStyle>
            <a:lvl1pPr algn="r">
              <a:defRPr sz="1100" b="1">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1343399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ftr="0" dt="0"/>
  <p:txStyles>
    <p:titleStyle>
      <a:lvl1pPr algn="l"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Clr>
          <a:srgbClr val="15305B"/>
        </a:buClr>
        <a:buFont typeface="Wingdings" panose="05000000000000000000" pitchFamily="2" charset="2"/>
        <a:buChar char="§"/>
        <a:defRPr sz="2400" kern="1200">
          <a:solidFill>
            <a:schemeClr val="tx1"/>
          </a:solidFill>
          <a:latin typeface="+mn-lt"/>
          <a:ea typeface="+mn-ea"/>
          <a:cs typeface="+mn-cs"/>
        </a:defRPr>
      </a:lvl1pPr>
      <a:lvl2pPr marL="601266" indent="-258366" algn="l" defTabSz="685800" rtl="0" eaLnBrk="1" latinLnBrk="0" hangingPunct="1">
        <a:spcBef>
          <a:spcPct val="20000"/>
        </a:spcBef>
        <a:buClr>
          <a:srgbClr val="A98C3B"/>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rgbClr val="15305B"/>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Clr>
          <a:srgbClr val="A98C3B"/>
        </a:buClr>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Clr>
          <a:srgbClr val="15305B"/>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3517212" y="4763822"/>
            <a:ext cx="8308052" cy="1194003"/>
          </a:xfrm>
        </p:spPr>
        <p:txBody>
          <a:bodyPr>
            <a:noAutofit/>
          </a:bodyPr>
          <a:lstStyle/>
          <a:p>
            <a:br>
              <a:rPr lang="en-US" sz="2800" dirty="0"/>
            </a:br>
            <a:r>
              <a:rPr lang="en-US" sz="2000" dirty="0"/>
              <a:t>Hospital Preparedness Program (HPP) </a:t>
            </a:r>
            <a:br>
              <a:rPr lang="en-US" sz="2000" dirty="0"/>
            </a:br>
            <a:r>
              <a:rPr lang="en-US" sz="2000" dirty="0"/>
              <a:t>Budget Period 4 (BP4) Burn Surge TTX  </a:t>
            </a:r>
            <a:br>
              <a:rPr lang="en-US" sz="2000" dirty="0"/>
            </a:br>
            <a:r>
              <a:rPr lang="en-US" sz="2000" dirty="0"/>
              <a:t>Tabletop Exercise</a:t>
            </a:r>
          </a:p>
        </p:txBody>
      </p:sp>
      <p:sp>
        <p:nvSpPr>
          <p:cNvPr id="5" name="Rectangle 4"/>
          <p:cNvSpPr>
            <a:spLocks noGrp="1"/>
          </p:cNvSpPr>
          <p:nvPr>
            <p:ph type="subTitle" idx="1"/>
          </p:nvPr>
        </p:nvSpPr>
        <p:spPr>
          <a:xfrm>
            <a:off x="5551074" y="5900057"/>
            <a:ext cx="6045182" cy="957943"/>
          </a:xfrm>
        </p:spPr>
        <p:txBody>
          <a:bodyPr>
            <a:noAutofit/>
          </a:bodyPr>
          <a:lstStyle/>
          <a:p>
            <a:pPr>
              <a:spcBef>
                <a:spcPts val="0"/>
              </a:spcBef>
            </a:pPr>
            <a:r>
              <a:rPr lang="en-US" i="1" dirty="0">
                <a:solidFill>
                  <a:schemeClr val="bg1"/>
                </a:solidFill>
              </a:rPr>
              <a:t>Final Planning Meeting</a:t>
            </a:r>
          </a:p>
          <a:p>
            <a:pPr>
              <a:spcBef>
                <a:spcPts val="0"/>
              </a:spcBef>
            </a:pPr>
            <a:r>
              <a:rPr lang="en-US" i="1" dirty="0">
                <a:solidFill>
                  <a:schemeClr val="bg1"/>
                </a:solidFill>
              </a:rPr>
              <a:t>Date: January 18, 2023, 11:00 AM</a:t>
            </a:r>
          </a:p>
          <a:p>
            <a:pPr>
              <a:spcBef>
                <a:spcPts val="0"/>
              </a:spcBef>
            </a:pPr>
            <a:r>
              <a:rPr lang="en-US" i="1" dirty="0">
                <a:solidFill>
                  <a:schemeClr val="bg1"/>
                </a:solidFill>
              </a:rPr>
              <a:t>  </a:t>
            </a:r>
          </a:p>
        </p:txBody>
      </p:sp>
      <p:pic>
        <p:nvPicPr>
          <p:cNvPr id="6" name="Picture 5">
            <a:extLst>
              <a:ext uri="{FF2B5EF4-FFF2-40B4-BE49-F238E27FC236}">
                <a16:creationId xmlns:a16="http://schemas.microsoft.com/office/drawing/2014/main" id="{0E247824-0FF3-4A5E-9324-F0012EAD37E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76140" y="4704644"/>
            <a:ext cx="2541072" cy="1331552"/>
          </a:xfrm>
          <a:prstGeom prst="rect">
            <a:avLst/>
          </a:prstGeom>
          <a:noFill/>
          <a:ln>
            <a:noFill/>
          </a:ln>
          <a:effectLst/>
        </p:spPr>
      </p:pic>
    </p:spTree>
    <p:extLst>
      <p:ext uri="{BB962C8B-B14F-4D97-AF65-F5344CB8AC3E}">
        <p14:creationId xmlns:p14="http://schemas.microsoft.com/office/powerpoint/2010/main" val="183298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Objectives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400" b="1" dirty="0">
                <a:latin typeface="Calibri" panose="020F0502020204030204" pitchFamily="34" charset="0"/>
                <a:cs typeface="Calibri" panose="020F0502020204030204" pitchFamily="34" charset="0"/>
              </a:rPr>
              <a:t>ASPR Capability #4: Medical Surge</a:t>
            </a:r>
          </a:p>
          <a:p>
            <a:pPr lvl="1"/>
            <a:r>
              <a:rPr lang="en-US" sz="2000" dirty="0">
                <a:latin typeface="Calibri" panose="020F0502020204030204" pitchFamily="34" charset="0"/>
                <a:cs typeface="Calibri" panose="020F0502020204030204" pitchFamily="34" charset="0"/>
              </a:rPr>
              <a:t>Health care organization-including hospitals, EMS, and out-of-hospital providers - deliver timely and efficient care to their patients even when the demand for health care services exceeds available supply.  The HCC, in collaboration with the ESF-8 lead agency, coordinates information and available resources for its members to maintain conventional surge response.  When an emergency overwhelms the HCC’s collective resources, the HCC supports the health care delivery system’s transition to contingency and crisis surge response and promotes a timely return to conventional standards of care as soon as possible.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46927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a:t>Exercise </a:t>
            </a:r>
            <a:r>
              <a:rPr lang="en-US" dirty="0"/>
              <a:t>Objectives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Objectives align to ASPR </a:t>
            </a:r>
            <a:r>
              <a:rPr lang="en-US" sz="2000" b="1" dirty="0">
                <a:latin typeface="Calibri" panose="020F0502020204030204" pitchFamily="34" charset="0"/>
                <a:cs typeface="Calibri" panose="020F0502020204030204" pitchFamily="34" charset="0"/>
              </a:rPr>
              <a:t>Capability #4: Medical Surge</a:t>
            </a:r>
          </a:p>
          <a:p>
            <a:r>
              <a:rPr lang="en-US" sz="2000" b="1" dirty="0">
                <a:latin typeface="Calibri" panose="020F0502020204030204" pitchFamily="34" charset="0"/>
                <a:cs typeface="Calibri" panose="020F0502020204030204" pitchFamily="34" charset="0"/>
              </a:rPr>
              <a:t>Objective #1</a:t>
            </a:r>
          </a:p>
          <a:p>
            <a:pPr lvl="1"/>
            <a:r>
              <a:rPr lang="en-US" sz="1800" b="0" i="0" dirty="0">
                <a:solidFill>
                  <a:srgbClr val="000000"/>
                </a:solidFill>
                <a:effectLst/>
                <a:latin typeface="Calibri" panose="020F0502020204030204" pitchFamily="34" charset="0"/>
              </a:rPr>
              <a:t>Validate the ability of the HCC members to activate their Mass Casualty Plans within the first 12 hours in accordance with the NYC HCC Burn Surge Annex.   </a:t>
            </a:r>
            <a:endParaRPr lang="en-US" sz="17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Objective #2</a:t>
            </a:r>
          </a:p>
          <a:p>
            <a:pPr lvl="1"/>
            <a:r>
              <a:rPr lang="en-US" b="0" i="0" dirty="0">
                <a:solidFill>
                  <a:srgbClr val="000000"/>
                </a:solidFill>
                <a:effectLst/>
                <a:latin typeface="Calibri" panose="020F0502020204030204" pitchFamily="34" charset="0"/>
              </a:rPr>
              <a:t>Identify methods that HCC members will employ to triage and prioritize patients for treatment or transfer to specialty facilities within the first 12 hours in accordance with the NYC HCC Burn Surge Annex. </a:t>
            </a:r>
            <a:endParaRPr lang="en-US" b="1" dirty="0">
              <a:highlight>
                <a:srgbClr val="FFFF00"/>
              </a:highlight>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Objective #3</a:t>
            </a:r>
            <a:endParaRPr lang="en-US" sz="1700" b="1" dirty="0">
              <a:latin typeface="Calibri" panose="020F0502020204030204" pitchFamily="34" charset="0"/>
              <a:cs typeface="Calibri" panose="020F0502020204030204" pitchFamily="34" charset="0"/>
            </a:endParaRPr>
          </a:p>
          <a:p>
            <a:pPr lvl="1"/>
            <a:r>
              <a:rPr lang="en-US" sz="1800" b="0" i="0" dirty="0">
                <a:solidFill>
                  <a:srgbClr val="000000"/>
                </a:solidFill>
                <a:effectLst/>
                <a:latin typeface="Calibri" panose="020F0502020204030204" pitchFamily="34" charset="0"/>
              </a:rPr>
              <a:t>Discuss how HCC members will coordinate during the response when clinical resources are strained or depleted within 2 hours of the onset of the incident or arrival of patients in accordance with the NYC HCC Burn Surge Annex.  </a:t>
            </a:r>
            <a:endParaRPr lang="en-US" sz="2000" b="0" i="0" dirty="0">
              <a:solidFill>
                <a:srgbClr val="000000"/>
              </a:solidFill>
              <a:effectLst/>
              <a:latin typeface="Calibri" panose="020F0502020204030204" pitchFamily="34" charset="0"/>
            </a:endParaRPr>
          </a:p>
          <a:p>
            <a:pPr lvl="1"/>
            <a:endParaRPr lang="en-US" sz="2000" dirty="0">
              <a:highlight>
                <a:srgbClr val="FFFF00"/>
              </a:highligh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93490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Scenario</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a:xfrm>
            <a:off x="502692" y="1870879"/>
            <a:ext cx="11186615" cy="3479043"/>
          </a:xfrm>
        </p:spPr>
        <p:txBody>
          <a:bodyPr>
            <a:no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On a Summer Saturday, thousands of attendees gather on Randall’s Island beginning at 11 AM for the NYC Circus. At approximately 4:00 PM (1600), the stage display catches on fire. Initially, it is unknown whether this </a:t>
            </a:r>
            <a:r>
              <a:rPr lang="en-US" sz="2400">
                <a:effectLst/>
                <a:latin typeface="Calibri" panose="020F0502020204030204" pitchFamily="34" charset="0"/>
                <a:ea typeface="Calibri" panose="020F0502020204030204" pitchFamily="34" charset="0"/>
                <a:cs typeface="Times New Roman" panose="02020603050405020304" pitchFamily="18" charset="0"/>
              </a:rPr>
              <a:t>is caused by </a:t>
            </a:r>
            <a:r>
              <a:rPr lang="en-US" sz="2400" dirty="0">
                <a:effectLst/>
                <a:latin typeface="Calibri" panose="020F0502020204030204" pitchFamily="34" charset="0"/>
                <a:ea typeface="Calibri" panose="020F0502020204030204" pitchFamily="34" charset="0"/>
                <a:cs typeface="Times New Roman" panose="02020603050405020304" pitchFamily="18" charset="0"/>
              </a:rPr>
              <a:t>pyrotechnic failure or electrical fire. Due to high winds, the fire spreads and ultimately results in a stage collapse. Initial patients experience burn and crush injuries. The crowd evacuates rapidly leading to additional crush/trample injuries near the stage and exits.  As the fire spreads, a nearby dining tent is engulfed and results in minor burns from flames and cooking oil.  After evacuation, of the impacted area, patients are treated, triaged, and transported to nearby hospitals.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70915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Participants</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6" name="Table 5">
            <a:extLst>
              <a:ext uri="{FF2B5EF4-FFF2-40B4-BE49-F238E27FC236}">
                <a16:creationId xmlns:a16="http://schemas.microsoft.com/office/drawing/2014/main" id="{FB97EFA1-4EF1-4B7B-BE2A-6CCBDDCA4975}"/>
              </a:ext>
            </a:extLst>
          </p:cNvPr>
          <p:cNvGraphicFramePr>
            <a:graphicFrameLocks noGrp="1"/>
          </p:cNvGraphicFramePr>
          <p:nvPr>
            <p:extLst>
              <p:ext uri="{D42A27DB-BD31-4B8C-83A1-F6EECF244321}">
                <p14:modId xmlns:p14="http://schemas.microsoft.com/office/powerpoint/2010/main" val="2819149478"/>
              </p:ext>
            </p:extLst>
          </p:nvPr>
        </p:nvGraphicFramePr>
        <p:xfrm>
          <a:off x="609600" y="1525811"/>
          <a:ext cx="4844143" cy="4485888"/>
        </p:xfrm>
        <a:graphic>
          <a:graphicData uri="http://schemas.openxmlformats.org/drawingml/2006/table">
            <a:tbl>
              <a:tblPr/>
              <a:tblGrid>
                <a:gridCol w="4844143">
                  <a:extLst>
                    <a:ext uri="{9D8B030D-6E8A-4147-A177-3AD203B41FA5}">
                      <a16:colId xmlns:a16="http://schemas.microsoft.com/office/drawing/2014/main" val="752624200"/>
                    </a:ext>
                  </a:extLst>
                </a:gridCol>
              </a:tblGrid>
              <a:tr h="280368">
                <a:tc>
                  <a:txBody>
                    <a:bodyPr/>
                    <a:lstStyle/>
                    <a:p>
                      <a:pPr algn="l" fontAlgn="b"/>
                      <a:r>
                        <a:rPr lang="en-US" sz="1100" b="0" i="0" u="none" strike="noStrike">
                          <a:solidFill>
                            <a:srgbClr val="000000"/>
                          </a:solidFill>
                          <a:effectLst/>
                          <a:latin typeface="Calibri" panose="020F0502020204030204" pitchFamily="34" charset="0"/>
                        </a:rPr>
                        <a:t>BronxCare Health System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684624"/>
                  </a:ext>
                </a:extLst>
              </a:tr>
              <a:tr h="280368">
                <a:tc>
                  <a:txBody>
                    <a:bodyPr/>
                    <a:lstStyle/>
                    <a:p>
                      <a:pPr algn="l" fontAlgn="b"/>
                      <a:r>
                        <a:rPr lang="en-US" sz="1100" b="0" i="0" u="none" strike="noStrike">
                          <a:solidFill>
                            <a:srgbClr val="000000"/>
                          </a:solidFill>
                          <a:effectLst/>
                          <a:latin typeface="Calibri" panose="020F0502020204030204" pitchFamily="34" charset="0"/>
                        </a:rPr>
                        <a:t>Calvary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177521"/>
                  </a:ext>
                </a:extLst>
              </a:tr>
              <a:tr h="280368">
                <a:tc>
                  <a:txBody>
                    <a:bodyPr/>
                    <a:lstStyle/>
                    <a:p>
                      <a:pPr algn="l" fontAlgn="b"/>
                      <a:r>
                        <a:rPr lang="en-US" sz="1100" b="0" i="0" u="none" strike="noStrike">
                          <a:solidFill>
                            <a:srgbClr val="000000"/>
                          </a:solidFill>
                          <a:effectLst/>
                          <a:latin typeface="Calibri" panose="020F0502020204030204" pitchFamily="34" charset="0"/>
                        </a:rPr>
                        <a:t>Hospital for Special Surgery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526351"/>
                  </a:ext>
                </a:extLst>
              </a:tr>
              <a:tr h="280368">
                <a:tc>
                  <a:txBody>
                    <a:bodyPr/>
                    <a:lstStyle/>
                    <a:p>
                      <a:pPr algn="l" fontAlgn="b"/>
                      <a:r>
                        <a:rPr lang="en-US" sz="1100" b="0" i="0" u="none" strike="noStrike">
                          <a:solidFill>
                            <a:srgbClr val="000000"/>
                          </a:solidFill>
                          <a:effectLst/>
                          <a:latin typeface="Calibri" panose="020F0502020204030204" pitchFamily="34" charset="0"/>
                        </a:rPr>
                        <a:t>Maimonides Medical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415897"/>
                  </a:ext>
                </a:extLst>
              </a:tr>
              <a:tr h="280368">
                <a:tc>
                  <a:txBody>
                    <a:bodyPr/>
                    <a:lstStyle/>
                    <a:p>
                      <a:pPr algn="l" fontAlgn="b"/>
                      <a:r>
                        <a:rPr lang="en-US" sz="1100" b="0" i="0" u="none" strike="noStrike">
                          <a:solidFill>
                            <a:srgbClr val="000000"/>
                          </a:solidFill>
                          <a:effectLst/>
                          <a:latin typeface="Calibri" panose="020F0502020204030204" pitchFamily="34" charset="0"/>
                        </a:rPr>
                        <a:t>Memorial Hospital for Cancer and Allied Diseases (MSKCC)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886403"/>
                  </a:ext>
                </a:extLst>
              </a:tr>
              <a:tr h="280368">
                <a:tc>
                  <a:txBody>
                    <a:bodyPr/>
                    <a:lstStyle/>
                    <a:p>
                      <a:pPr algn="l" fontAlgn="b"/>
                      <a:r>
                        <a:rPr lang="en-US" sz="1100" b="0" i="0" u="none" strike="noStrike" dirty="0">
                          <a:solidFill>
                            <a:srgbClr val="000000"/>
                          </a:solidFill>
                          <a:effectLst/>
                          <a:latin typeface="Calibri" panose="020F0502020204030204" pitchFamily="34" charset="0"/>
                        </a:rPr>
                        <a:t>New York Community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150140"/>
                  </a:ext>
                </a:extLst>
              </a:tr>
              <a:tr h="280368">
                <a:tc>
                  <a:txBody>
                    <a:bodyPr/>
                    <a:lstStyle/>
                    <a:p>
                      <a:pPr algn="l" fontAlgn="b"/>
                      <a:r>
                        <a:rPr lang="en-US" sz="1100" b="0" i="0" u="none" strike="noStrike">
                          <a:solidFill>
                            <a:srgbClr val="000000"/>
                          </a:solidFill>
                          <a:effectLst/>
                          <a:latin typeface="Calibri" panose="020F0502020204030204" pitchFamily="34" charset="0"/>
                        </a:rPr>
                        <a:t>Richmond University Medical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923217"/>
                  </a:ext>
                </a:extLst>
              </a:tr>
              <a:tr h="280368">
                <a:tc>
                  <a:txBody>
                    <a:bodyPr/>
                    <a:lstStyle/>
                    <a:p>
                      <a:pPr algn="l" fontAlgn="b"/>
                      <a:r>
                        <a:rPr lang="en-US" sz="1100" b="0" i="0" u="none" strike="noStrike">
                          <a:solidFill>
                            <a:srgbClr val="000000"/>
                          </a:solidFill>
                          <a:effectLst/>
                          <a:latin typeface="Calibri" panose="020F0502020204030204" pitchFamily="34" charset="0"/>
                        </a:rPr>
                        <a:t>St. Barnabas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270717"/>
                  </a:ext>
                </a:extLst>
              </a:tr>
              <a:tr h="280368">
                <a:tc>
                  <a:txBody>
                    <a:bodyPr/>
                    <a:lstStyle/>
                    <a:p>
                      <a:pPr algn="l" fontAlgn="b"/>
                      <a:r>
                        <a:rPr lang="en-US" sz="1100" b="0" i="0" u="none" strike="noStrike">
                          <a:solidFill>
                            <a:srgbClr val="000000"/>
                          </a:solidFill>
                          <a:effectLst/>
                          <a:latin typeface="Calibri" panose="020F0502020204030204" pitchFamily="34" charset="0"/>
                        </a:rPr>
                        <a:t>St. John's Episcopal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187520"/>
                  </a:ext>
                </a:extLst>
              </a:tr>
              <a:tr h="280368">
                <a:tc>
                  <a:txBody>
                    <a:bodyPr/>
                    <a:lstStyle/>
                    <a:p>
                      <a:pPr algn="l" fontAlgn="b"/>
                      <a:r>
                        <a:rPr lang="en-US" sz="1100" b="0" i="0" u="none" strike="noStrike">
                          <a:solidFill>
                            <a:srgbClr val="000000"/>
                          </a:solidFill>
                          <a:effectLst/>
                          <a:latin typeface="Calibri" panose="020F0502020204030204" pitchFamily="34" charset="0"/>
                        </a:rPr>
                        <a:t>The Brooklyn Hospital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402498"/>
                  </a:ext>
                </a:extLst>
              </a:tr>
              <a:tr h="280368">
                <a:tc>
                  <a:txBody>
                    <a:bodyPr/>
                    <a:lstStyle/>
                    <a:p>
                      <a:pPr algn="l" fontAlgn="b"/>
                      <a:r>
                        <a:rPr lang="en-US" sz="1100" b="0" i="0" u="none" strike="noStrike">
                          <a:solidFill>
                            <a:srgbClr val="000000"/>
                          </a:solidFill>
                          <a:effectLst/>
                          <a:latin typeface="Calibri" panose="020F0502020204030204" pitchFamily="34" charset="0"/>
                        </a:rPr>
                        <a:t>University Hospital of Brooklyn - SUNY Downstate Medical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062857"/>
                  </a:ext>
                </a:extLst>
              </a:tr>
              <a:tr h="280368">
                <a:tc>
                  <a:txBody>
                    <a:bodyPr/>
                    <a:lstStyle/>
                    <a:p>
                      <a:pPr algn="l" fontAlgn="b"/>
                      <a:r>
                        <a:rPr lang="en-US" sz="1100" b="0" i="0" u="none" strike="noStrike">
                          <a:solidFill>
                            <a:srgbClr val="000000"/>
                          </a:solidFill>
                          <a:effectLst/>
                          <a:latin typeface="Calibri" panose="020F0502020204030204" pitchFamily="34" charset="0"/>
                        </a:rPr>
                        <a:t>Wyckoff Heights Medical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616545"/>
                  </a:ext>
                </a:extLst>
              </a:tr>
              <a:tr h="280368">
                <a:tc>
                  <a:txBody>
                    <a:bodyPr/>
                    <a:lstStyle/>
                    <a:p>
                      <a:pPr algn="l" fontAlgn="b"/>
                      <a:r>
                        <a:rPr lang="en-US" sz="1100" b="0" i="0" u="none" strike="noStrike">
                          <a:solidFill>
                            <a:srgbClr val="000000"/>
                          </a:solidFill>
                          <a:effectLst/>
                          <a:latin typeface="Calibri" panose="020F0502020204030204" pitchFamily="34" charset="0"/>
                        </a:rPr>
                        <a:t>NYC Health + Hospitals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456333"/>
                  </a:ext>
                </a:extLst>
              </a:tr>
              <a:tr h="280368">
                <a:tc>
                  <a:txBody>
                    <a:bodyPr/>
                    <a:lstStyle/>
                    <a:p>
                      <a:pPr algn="l" fontAlgn="b"/>
                      <a:r>
                        <a:rPr lang="en-US" sz="1100" b="0" i="0" u="none" strike="noStrike">
                          <a:solidFill>
                            <a:srgbClr val="000000"/>
                          </a:solidFill>
                          <a:effectLst/>
                          <a:latin typeface="Calibri" panose="020F0502020204030204" pitchFamily="34" charset="0"/>
                        </a:rPr>
                        <a:t>Montefiore Health System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126083"/>
                  </a:ext>
                </a:extLst>
              </a:tr>
              <a:tr h="280368">
                <a:tc>
                  <a:txBody>
                    <a:bodyPr/>
                    <a:lstStyle/>
                    <a:p>
                      <a:pPr algn="l" fontAlgn="b"/>
                      <a:r>
                        <a:rPr lang="en-US" sz="1100" b="0" i="0" u="none" strike="noStrike" dirty="0" err="1">
                          <a:solidFill>
                            <a:srgbClr val="000000"/>
                          </a:solidFill>
                          <a:effectLst/>
                          <a:latin typeface="Calibri" panose="020F0502020204030204" pitchFamily="34" charset="0"/>
                        </a:rPr>
                        <a:t>Medisys</a:t>
                      </a:r>
                      <a:r>
                        <a:rPr lang="en-US" sz="1100" b="0" i="0" u="none" strike="noStrike" dirty="0">
                          <a:solidFill>
                            <a:srgbClr val="000000"/>
                          </a:solidFill>
                          <a:effectLst/>
                          <a:latin typeface="Calibri" panose="020F0502020204030204" pitchFamily="34" charset="0"/>
                        </a:rPr>
                        <a:t> Health Network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606261"/>
                  </a:ext>
                </a:extLst>
              </a:tr>
              <a:tr h="280368">
                <a:tc>
                  <a:txBody>
                    <a:bodyPr/>
                    <a:lstStyle/>
                    <a:p>
                      <a:pPr algn="l" fontAlgn="b"/>
                      <a:r>
                        <a:rPr lang="en-US" sz="1100" b="0" i="0" u="none" strike="noStrike" dirty="0">
                          <a:solidFill>
                            <a:srgbClr val="000000"/>
                          </a:solidFill>
                          <a:effectLst/>
                          <a:latin typeface="Calibri" panose="020F0502020204030204" pitchFamily="34" charset="0"/>
                        </a:rPr>
                        <a:t>FDNY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759062"/>
                  </a:ext>
                </a:extLst>
              </a:tr>
            </a:tbl>
          </a:graphicData>
        </a:graphic>
      </p:graphicFrame>
      <p:graphicFrame>
        <p:nvGraphicFramePr>
          <p:cNvPr id="8" name="Table 7">
            <a:extLst>
              <a:ext uri="{FF2B5EF4-FFF2-40B4-BE49-F238E27FC236}">
                <a16:creationId xmlns:a16="http://schemas.microsoft.com/office/drawing/2014/main" id="{E5B31436-9FDA-464B-9015-419917C560E1}"/>
              </a:ext>
            </a:extLst>
          </p:cNvPr>
          <p:cNvGraphicFramePr>
            <a:graphicFrameLocks noGrp="1"/>
          </p:cNvGraphicFramePr>
          <p:nvPr>
            <p:extLst>
              <p:ext uri="{D42A27DB-BD31-4B8C-83A1-F6EECF244321}">
                <p14:modId xmlns:p14="http://schemas.microsoft.com/office/powerpoint/2010/main" val="3544416314"/>
              </p:ext>
            </p:extLst>
          </p:nvPr>
        </p:nvGraphicFramePr>
        <p:xfrm>
          <a:off x="6365820" y="1525811"/>
          <a:ext cx="5216580" cy="4485888"/>
        </p:xfrm>
        <a:graphic>
          <a:graphicData uri="http://schemas.openxmlformats.org/drawingml/2006/table">
            <a:tbl>
              <a:tblPr/>
              <a:tblGrid>
                <a:gridCol w="5216580">
                  <a:extLst>
                    <a:ext uri="{9D8B030D-6E8A-4147-A177-3AD203B41FA5}">
                      <a16:colId xmlns:a16="http://schemas.microsoft.com/office/drawing/2014/main" val="2767207497"/>
                    </a:ext>
                  </a:extLst>
                </a:gridCol>
              </a:tblGrid>
              <a:tr h="280368">
                <a:tc>
                  <a:txBody>
                    <a:bodyPr/>
                    <a:lstStyle/>
                    <a:p>
                      <a:pPr algn="l" fontAlgn="b"/>
                      <a:r>
                        <a:rPr lang="en-US" sz="1100" b="0" i="0" u="none" strike="noStrike">
                          <a:solidFill>
                            <a:srgbClr val="000000"/>
                          </a:solidFill>
                          <a:effectLst/>
                          <a:latin typeface="Calibri" panose="020F0502020204030204" pitchFamily="34" charset="0"/>
                        </a:rPr>
                        <a:t>Northwell Health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797032"/>
                  </a:ext>
                </a:extLst>
              </a:tr>
              <a:tr h="280368">
                <a:tc>
                  <a:txBody>
                    <a:bodyPr/>
                    <a:lstStyle/>
                    <a:p>
                      <a:pPr algn="l" fontAlgn="b"/>
                      <a:r>
                        <a:rPr lang="en-US" sz="1100" b="0" i="0" u="none" strike="noStrike">
                          <a:solidFill>
                            <a:srgbClr val="000000"/>
                          </a:solidFill>
                          <a:effectLst/>
                          <a:latin typeface="Calibri" panose="020F0502020204030204" pitchFamily="34" charset="0"/>
                        </a:rPr>
                        <a:t>NewYork-Presbyterian Healthcare System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860985"/>
                  </a:ext>
                </a:extLst>
              </a:tr>
              <a:tr h="280368">
                <a:tc>
                  <a:txBody>
                    <a:bodyPr/>
                    <a:lstStyle/>
                    <a:p>
                      <a:pPr algn="l" fontAlgn="b"/>
                      <a:r>
                        <a:rPr lang="en-US" sz="1100" b="0" i="0" u="none" strike="noStrike" dirty="0">
                          <a:solidFill>
                            <a:srgbClr val="000000"/>
                          </a:solidFill>
                          <a:effectLst/>
                          <a:latin typeface="Calibri" panose="020F0502020204030204" pitchFamily="34" charset="0"/>
                        </a:rPr>
                        <a:t>Mount Sinai Health System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514816"/>
                  </a:ext>
                </a:extLst>
              </a:tr>
              <a:tr h="280368">
                <a:tc>
                  <a:txBody>
                    <a:bodyPr/>
                    <a:lstStyle/>
                    <a:p>
                      <a:pPr algn="l" fontAlgn="b"/>
                      <a:r>
                        <a:rPr lang="en-US" sz="1100" b="0" i="0" u="none" strike="noStrike">
                          <a:solidFill>
                            <a:srgbClr val="000000"/>
                          </a:solidFill>
                          <a:effectLst/>
                          <a:latin typeface="Calibri" panose="020F0502020204030204" pitchFamily="34" charset="0"/>
                        </a:rPr>
                        <a:t>NYU Langone Health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517393"/>
                  </a:ext>
                </a:extLst>
              </a:tr>
              <a:tr h="280368">
                <a:tc>
                  <a:txBody>
                    <a:bodyPr/>
                    <a:lstStyle/>
                    <a:p>
                      <a:pPr algn="l" fontAlgn="b"/>
                      <a:r>
                        <a:rPr lang="en-US" sz="1100" b="0" i="0" u="none" strike="noStrike">
                          <a:solidFill>
                            <a:srgbClr val="000000"/>
                          </a:solidFill>
                          <a:effectLst/>
                          <a:latin typeface="Calibri" panose="020F0502020204030204" pitchFamily="34" charset="0"/>
                        </a:rPr>
                        <a:t>One Brooklyn Health System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002111"/>
                  </a:ext>
                </a:extLst>
              </a:tr>
              <a:tr h="280368">
                <a:tc>
                  <a:txBody>
                    <a:bodyPr/>
                    <a:lstStyle/>
                    <a:p>
                      <a:pPr algn="l" fontAlgn="b"/>
                      <a:r>
                        <a:rPr lang="en-US" sz="1100" b="0" i="0" u="none" strike="noStrike">
                          <a:solidFill>
                            <a:srgbClr val="000000"/>
                          </a:solidFill>
                          <a:effectLst/>
                          <a:latin typeface="Calibri" panose="020F0502020204030204" pitchFamily="34" charset="0"/>
                        </a:rPr>
                        <a:t>Pediatric Disaster Coalition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085153"/>
                  </a:ext>
                </a:extLst>
              </a:tr>
              <a:tr h="280368">
                <a:tc>
                  <a:txBody>
                    <a:bodyPr/>
                    <a:lstStyle/>
                    <a:p>
                      <a:pPr algn="l" fontAlgn="b"/>
                      <a:r>
                        <a:rPr lang="en-US" sz="1100" b="0" i="0" u="none" strike="noStrike">
                          <a:solidFill>
                            <a:srgbClr val="000000"/>
                          </a:solidFill>
                          <a:effectLst/>
                          <a:latin typeface="Calibri" panose="020F0502020204030204" pitchFamily="34" charset="0"/>
                        </a:rPr>
                        <a:t>Community Healthcare Organization of New York State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218585"/>
                  </a:ext>
                </a:extLst>
              </a:tr>
              <a:tr h="280368">
                <a:tc>
                  <a:txBody>
                    <a:bodyPr/>
                    <a:lstStyle/>
                    <a:p>
                      <a:pPr algn="l" fontAlgn="b"/>
                      <a:r>
                        <a:rPr lang="en-US" sz="1100" b="0" i="0" u="none" strike="noStrike">
                          <a:solidFill>
                            <a:srgbClr val="000000"/>
                          </a:solidFill>
                          <a:effectLst/>
                          <a:latin typeface="Calibri" panose="020F0502020204030204" pitchFamily="34" charset="0"/>
                        </a:rPr>
                        <a:t>North HELP Coalition (Mt. Sinai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116394"/>
                  </a:ext>
                </a:extLst>
              </a:tr>
              <a:tr h="280368">
                <a:tc>
                  <a:txBody>
                    <a:bodyPr/>
                    <a:lstStyle/>
                    <a:p>
                      <a:pPr algn="l" fontAlgn="b"/>
                      <a:r>
                        <a:rPr lang="en-US" sz="1100" b="0" i="0" u="none" strike="noStrike">
                          <a:solidFill>
                            <a:srgbClr val="000000"/>
                          </a:solidFill>
                          <a:effectLst/>
                          <a:latin typeface="Calibri" panose="020F0502020204030204" pitchFamily="34" charset="0"/>
                        </a:rPr>
                        <a:t>Greater New York Hosptial Association - Continuting Care (GNYHA-CC)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298764"/>
                  </a:ext>
                </a:extLst>
              </a:tr>
              <a:tr h="280368">
                <a:tc>
                  <a:txBody>
                    <a:bodyPr/>
                    <a:lstStyle/>
                    <a:p>
                      <a:pPr algn="l" fontAlgn="b"/>
                      <a:r>
                        <a:rPr lang="en-US" sz="1100" b="0" i="0" u="none" strike="noStrike">
                          <a:solidFill>
                            <a:srgbClr val="000000"/>
                          </a:solidFill>
                          <a:effectLst/>
                          <a:latin typeface="Calibri" panose="020F0502020204030204" pitchFamily="34" charset="0"/>
                        </a:rPr>
                        <a:t>The Audacia Foundation Inc. on behalf of Southern New York Association (SNYA)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152568"/>
                  </a:ext>
                </a:extLst>
              </a:tr>
              <a:tr h="280368">
                <a:tc>
                  <a:txBody>
                    <a:bodyPr/>
                    <a:lstStyle/>
                    <a:p>
                      <a:pPr algn="l" fontAlgn="b"/>
                      <a:r>
                        <a:rPr lang="en-US" sz="1100" b="0" i="0" u="none" strike="noStrike">
                          <a:solidFill>
                            <a:srgbClr val="000000"/>
                          </a:solidFill>
                          <a:effectLst/>
                          <a:latin typeface="Calibri" panose="020F0502020204030204" pitchFamily="34" charset="0"/>
                        </a:rPr>
                        <a:t>Greater New York Healthcare Facility Association (GNYHCFA)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883881"/>
                  </a:ext>
                </a:extLst>
              </a:tr>
              <a:tr h="280368">
                <a:tc>
                  <a:txBody>
                    <a:bodyPr/>
                    <a:lstStyle/>
                    <a:p>
                      <a:pPr algn="l" fontAlgn="b"/>
                      <a:r>
                        <a:rPr lang="en-US" sz="1100" b="0" i="0" u="none" strike="noStrike">
                          <a:solidFill>
                            <a:srgbClr val="000000"/>
                          </a:solidFill>
                          <a:effectLst/>
                          <a:latin typeface="Calibri" panose="020F0502020204030204" pitchFamily="34" charset="0"/>
                        </a:rPr>
                        <a:t>New York State Association of Healthcare Providers, Inc.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6805"/>
                  </a:ext>
                </a:extLst>
              </a:tr>
              <a:tr h="280368">
                <a:tc>
                  <a:txBody>
                    <a:bodyPr/>
                    <a:lstStyle/>
                    <a:p>
                      <a:pPr algn="l" fontAlgn="b"/>
                      <a:r>
                        <a:rPr lang="en-US" sz="1100" b="0" i="0" u="none" strike="noStrike">
                          <a:solidFill>
                            <a:srgbClr val="000000"/>
                          </a:solidFill>
                          <a:effectLst/>
                          <a:latin typeface="Calibri" panose="020F0502020204030204" pitchFamily="34" charset="0"/>
                        </a:rPr>
                        <a:t>Home Care Association of New York State (NYS HCA)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891846"/>
                  </a:ext>
                </a:extLst>
              </a:tr>
              <a:tr h="280368">
                <a:tc>
                  <a:txBody>
                    <a:bodyPr/>
                    <a:lstStyle/>
                    <a:p>
                      <a:pPr algn="l" fontAlgn="b"/>
                      <a:r>
                        <a:rPr lang="en-US" sz="1100" b="0" i="0" u="none" strike="noStrike">
                          <a:solidFill>
                            <a:srgbClr val="000000"/>
                          </a:solidFill>
                          <a:effectLst/>
                          <a:latin typeface="Calibri" panose="020F0502020204030204" pitchFamily="34" charset="0"/>
                        </a:rPr>
                        <a:t>Hospice and Palliative Care Association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729138"/>
                  </a:ext>
                </a:extLst>
              </a:tr>
              <a:tr h="280368">
                <a:tc>
                  <a:txBody>
                    <a:bodyPr/>
                    <a:lstStyle/>
                    <a:p>
                      <a:pPr algn="l" fontAlgn="b"/>
                      <a:r>
                        <a:rPr lang="en-US" sz="1100" b="0" i="0" u="none" strike="noStrike" dirty="0">
                          <a:solidFill>
                            <a:srgbClr val="000000"/>
                          </a:solidFill>
                          <a:effectLst/>
                          <a:latin typeface="Calibri" panose="020F0502020204030204" pitchFamily="34" charset="0"/>
                        </a:rPr>
                        <a:t>Greater New York Hospital Association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09076"/>
                  </a:ext>
                </a:extLst>
              </a:tr>
              <a:tr h="280368">
                <a:tc>
                  <a:txBody>
                    <a:bodyPr/>
                    <a:lstStyle/>
                    <a:p>
                      <a:pPr algn="l" fontAlgn="b"/>
                      <a:r>
                        <a:rPr lang="en-US" sz="1100" b="0" i="0" u="none" strike="noStrike" dirty="0">
                          <a:solidFill>
                            <a:srgbClr val="000000"/>
                          </a:solidFill>
                          <a:effectLst/>
                          <a:latin typeface="Calibri" panose="020F0502020204030204" pitchFamily="34" charset="0"/>
                        </a:rPr>
                        <a:t>NYCEM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258606"/>
                  </a:ext>
                </a:extLst>
              </a:tr>
            </a:tbl>
          </a:graphicData>
        </a:graphic>
      </p:graphicFrame>
    </p:spTree>
    <p:extLst>
      <p:ext uri="{BB962C8B-B14F-4D97-AF65-F5344CB8AC3E}">
        <p14:creationId xmlns:p14="http://schemas.microsoft.com/office/powerpoint/2010/main" val="200193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Review Exercise Documentation</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Situation Manual (</a:t>
            </a:r>
            <a:r>
              <a:rPr lang="en-US" sz="2000" dirty="0" err="1">
                <a:latin typeface="Calibri" panose="020F0502020204030204" pitchFamily="34" charset="0"/>
                <a:cs typeface="Calibri" panose="020F0502020204030204" pitchFamily="34" charset="0"/>
              </a:rPr>
              <a:t>SitMan</a:t>
            </a:r>
            <a:r>
              <a:rPr lang="en-US" sz="2000" dirty="0">
                <a:latin typeface="Calibri" panose="020F0502020204030204" pitchFamily="34" charset="0"/>
                <a:cs typeface="Calibri" panose="020F0502020204030204" pitchFamily="34" charset="0"/>
              </a:rPr>
              <a:t>)</a:t>
            </a:r>
          </a:p>
          <a:p>
            <a:r>
              <a:rPr lang="en-US" sz="2000" dirty="0">
                <a:latin typeface="Calibri" panose="020F0502020204030204" pitchFamily="34" charset="0"/>
                <a:cs typeface="Calibri" panose="020F0502020204030204" pitchFamily="34" charset="0"/>
              </a:rPr>
              <a:t>Controller/Evaluator (C/E) Handbook</a:t>
            </a:r>
          </a:p>
          <a:p>
            <a:r>
              <a:rPr lang="en-US" sz="2000" dirty="0">
                <a:latin typeface="Calibri" panose="020F0502020204030204" pitchFamily="34" charset="0"/>
                <a:cs typeface="Calibri" panose="020F0502020204030204" pitchFamily="34" charset="0"/>
              </a:rPr>
              <a:t>EEGs</a:t>
            </a:r>
          </a:p>
          <a:p>
            <a:r>
              <a:rPr lang="en-US" sz="2000" dirty="0">
                <a:latin typeface="Calibri" panose="020F0502020204030204" pitchFamily="34" charset="0"/>
                <a:cs typeface="Calibri" panose="020F0502020204030204" pitchFamily="34" charset="0"/>
              </a:rPr>
              <a:t>Presentation</a:t>
            </a:r>
          </a:p>
          <a:p>
            <a:r>
              <a:rPr lang="en-US" sz="2000" dirty="0">
                <a:latin typeface="Calibri" panose="020F0502020204030204" pitchFamily="34" charset="0"/>
                <a:cs typeface="Calibri" panose="020F0502020204030204" pitchFamily="34" charset="0"/>
              </a:rPr>
              <a:t>Participant Feedback Form</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837559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8D89AF-09A2-44B3-8124-64CE1BF4FDA0}"/>
              </a:ext>
            </a:extLst>
          </p:cNvPr>
          <p:cNvSpPr>
            <a:spLocks noGrp="1"/>
          </p:cNvSpPr>
          <p:nvPr>
            <p:ph type="title"/>
          </p:nvPr>
        </p:nvSpPr>
        <p:spPr/>
        <p:txBody>
          <a:bodyPr>
            <a:normAutofit/>
          </a:bodyPr>
          <a:lstStyle/>
          <a:p>
            <a:r>
              <a:rPr lang="en-US" dirty="0">
                <a:solidFill>
                  <a:schemeClr val="tx1"/>
                </a:solidFill>
                <a:effectLst/>
                <a:ea typeface="Calibri" charset="0"/>
                <a:cs typeface="Calibri" panose="020F0502020204030204" pitchFamily="34" charset="0"/>
              </a:rPr>
              <a:t>Exercise Development</a:t>
            </a:r>
            <a:endParaRPr lang="en-US" dirty="0">
              <a:effectLst/>
            </a:endParaRPr>
          </a:p>
        </p:txBody>
      </p:sp>
      <p:sp>
        <p:nvSpPr>
          <p:cNvPr id="3" name="Slide Number Placeholder 2">
            <a:extLst>
              <a:ext uri="{FF2B5EF4-FFF2-40B4-BE49-F238E27FC236}">
                <a16:creationId xmlns:a16="http://schemas.microsoft.com/office/drawing/2014/main" id="{9798F6CE-BB69-44A2-85F3-720709F35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10452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Development Discussion Points</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8" name="Content Placeholder 2" descr="Exercise Logistics, Exercise Schedule, Exercise Staffing, and Exercise Planning Timeline">
            <a:extLst>
              <a:ext uri="{FF2B5EF4-FFF2-40B4-BE49-F238E27FC236}">
                <a16:creationId xmlns:a16="http://schemas.microsoft.com/office/drawing/2014/main" id="{0B5B2F61-FA06-47F1-9B0E-74997530BFA9}"/>
              </a:ext>
            </a:extLst>
          </p:cNvPr>
          <p:cNvGraphicFramePr>
            <a:graphicFrameLocks/>
          </p:cNvGraphicFramePr>
          <p:nvPr>
            <p:extLst>
              <p:ext uri="{D42A27DB-BD31-4B8C-83A1-F6EECF244321}">
                <p14:modId xmlns:p14="http://schemas.microsoft.com/office/powerpoint/2010/main" val="2868749547"/>
              </p:ext>
            </p:extLst>
          </p:nvPr>
        </p:nvGraphicFramePr>
        <p:xfrm>
          <a:off x="2318657" y="1006477"/>
          <a:ext cx="6934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80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Discussion</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Confirm all exercise logistical arrangements</a:t>
            </a:r>
          </a:p>
          <a:p>
            <a:pPr lvl="1"/>
            <a:r>
              <a:rPr lang="en-US" sz="1700" dirty="0">
                <a:latin typeface="Calibri" panose="020F0502020204030204" pitchFamily="34" charset="0"/>
                <a:cs typeface="Calibri" panose="020F0502020204030204" pitchFamily="34" charset="0"/>
              </a:rPr>
              <a:t>TEAMS</a:t>
            </a:r>
          </a:p>
          <a:p>
            <a:r>
              <a:rPr lang="en-US" sz="2000" dirty="0">
                <a:latin typeface="Calibri" panose="020F0502020204030204" pitchFamily="34" charset="0"/>
                <a:cs typeface="Calibri" panose="020F0502020204030204" pitchFamily="34" charset="0"/>
              </a:rPr>
              <a:t>Finalize exercise schedule</a:t>
            </a:r>
          </a:p>
          <a:p>
            <a:r>
              <a:rPr lang="en-US" sz="2000" dirty="0">
                <a:latin typeface="Calibri" panose="020F0502020204030204" pitchFamily="34" charset="0"/>
                <a:cs typeface="Calibri" panose="020F0502020204030204" pitchFamily="34" charset="0"/>
              </a:rPr>
              <a:t>Finalize exercise staffing requirements (Suggest 1 each)</a:t>
            </a:r>
          </a:p>
          <a:p>
            <a:pPr lvl="1"/>
            <a:r>
              <a:rPr lang="en-US" sz="1700" dirty="0">
                <a:latin typeface="Calibri" panose="020F0502020204030204" pitchFamily="34" charset="0"/>
                <a:cs typeface="Calibri" panose="020F0502020204030204" pitchFamily="34" charset="0"/>
              </a:rPr>
              <a:t>Facilitator</a:t>
            </a:r>
          </a:p>
          <a:p>
            <a:pPr lvl="1"/>
            <a:r>
              <a:rPr lang="en-US" sz="1700" dirty="0">
                <a:latin typeface="Calibri" panose="020F0502020204030204" pitchFamily="34" charset="0"/>
                <a:cs typeface="Calibri" panose="020F0502020204030204" pitchFamily="34" charset="0"/>
              </a:rPr>
              <a:t>Controllers</a:t>
            </a:r>
          </a:p>
          <a:p>
            <a:pPr lvl="1"/>
            <a:r>
              <a:rPr lang="en-US" sz="1700" dirty="0">
                <a:latin typeface="Calibri" panose="020F0502020204030204" pitchFamily="34" charset="0"/>
                <a:cs typeface="Calibri" panose="020F0502020204030204" pitchFamily="34" charset="0"/>
              </a:rPr>
              <a:t>Evaluators</a:t>
            </a:r>
          </a:p>
          <a:p>
            <a:pPr lvl="1"/>
            <a:r>
              <a:rPr lang="en-US" sz="1700" dirty="0">
                <a:latin typeface="Calibri" panose="020F0502020204030204" pitchFamily="34" charset="0"/>
                <a:cs typeface="Calibri" panose="020F0502020204030204" pitchFamily="34" charset="0"/>
              </a:rPr>
              <a:t>Scribe</a:t>
            </a:r>
          </a:p>
          <a:p>
            <a:r>
              <a:rPr lang="en-US" sz="2000" dirty="0">
                <a:latin typeface="Calibri" panose="020F0502020204030204" pitchFamily="34" charset="0"/>
                <a:cs typeface="Calibri" panose="020F0502020204030204" pitchFamily="34" charset="0"/>
              </a:rPr>
              <a:t>Finalize exercise planning timeline </a:t>
            </a:r>
            <a:endParaRPr lang="en-US" sz="1700" dirty="0">
              <a:latin typeface="Calibri" panose="020F0502020204030204" pitchFamily="34" charset="0"/>
              <a:cs typeface="Calibri" panose="020F0502020204030204" pitchFamily="34" charset="0"/>
            </a:endParaRPr>
          </a:p>
          <a:p>
            <a:pPr lvl="1"/>
            <a:endParaRPr lang="en-US" sz="17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38060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Schedule</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8" name="Table 7">
            <a:extLst>
              <a:ext uri="{FF2B5EF4-FFF2-40B4-BE49-F238E27FC236}">
                <a16:creationId xmlns:a16="http://schemas.microsoft.com/office/drawing/2014/main" id="{833BE60A-AB74-4BA5-8181-C312F048E4E1}"/>
              </a:ext>
            </a:extLst>
          </p:cNvPr>
          <p:cNvGraphicFramePr>
            <a:graphicFrameLocks noGrp="1"/>
          </p:cNvGraphicFramePr>
          <p:nvPr>
            <p:extLst>
              <p:ext uri="{D42A27DB-BD31-4B8C-83A1-F6EECF244321}">
                <p14:modId xmlns:p14="http://schemas.microsoft.com/office/powerpoint/2010/main" val="881257935"/>
              </p:ext>
            </p:extLst>
          </p:nvPr>
        </p:nvGraphicFramePr>
        <p:xfrm>
          <a:off x="2831804" y="1567483"/>
          <a:ext cx="6528391" cy="4382616"/>
        </p:xfrm>
        <a:graphic>
          <a:graphicData uri="http://schemas.openxmlformats.org/drawingml/2006/table">
            <a:tbl>
              <a:tblPr firstRow="1" bandRow="1"/>
              <a:tblGrid>
                <a:gridCol w="3649729">
                  <a:extLst>
                    <a:ext uri="{9D8B030D-6E8A-4147-A177-3AD203B41FA5}">
                      <a16:colId xmlns:a16="http://schemas.microsoft.com/office/drawing/2014/main" val="4059891172"/>
                    </a:ext>
                  </a:extLst>
                </a:gridCol>
                <a:gridCol w="1283775">
                  <a:extLst>
                    <a:ext uri="{9D8B030D-6E8A-4147-A177-3AD203B41FA5}">
                      <a16:colId xmlns:a16="http://schemas.microsoft.com/office/drawing/2014/main" val="333376520"/>
                    </a:ext>
                  </a:extLst>
                </a:gridCol>
                <a:gridCol w="1594887">
                  <a:extLst>
                    <a:ext uri="{9D8B030D-6E8A-4147-A177-3AD203B41FA5}">
                      <a16:colId xmlns:a16="http://schemas.microsoft.com/office/drawing/2014/main" val="1430052194"/>
                    </a:ext>
                  </a:extLst>
                </a:gridCol>
              </a:tblGrid>
              <a:tr h="824355">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sz="2000" b="1" dirty="0">
                          <a:solidFill>
                            <a:schemeClr val="bg1"/>
                          </a:solidFill>
                          <a:latin typeface="Franklin Gothic Book" panose="020B0503020102020204" pitchFamily="34" charset="0"/>
                        </a:rPr>
                        <a:t>Event</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288"/>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sz="2000" b="1" dirty="0">
                          <a:solidFill>
                            <a:schemeClr val="bg1"/>
                          </a:solidFill>
                          <a:latin typeface="Franklin Gothic Book" panose="020B0503020102020204" pitchFamily="34" charset="0"/>
                        </a:rPr>
                        <a:t>Date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288"/>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sz="2000" b="1" dirty="0">
                          <a:solidFill>
                            <a:schemeClr val="bg1"/>
                          </a:solidFill>
                          <a:latin typeface="Franklin Gothic Book" panose="020B0503020102020204" pitchFamily="34" charset="0"/>
                        </a:rPr>
                        <a:t>Time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288"/>
                    </a:solidFill>
                  </a:tcPr>
                </a:tc>
                <a:extLst>
                  <a:ext uri="{0D108BD9-81ED-4DB2-BD59-A6C34878D82A}">
                    <a16:rowId xmlns:a16="http://schemas.microsoft.com/office/drawing/2014/main" val="790371750"/>
                  </a:ext>
                </a:extLst>
              </a:tr>
              <a:tr h="52752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2000" dirty="0">
                          <a:latin typeface="Franklin Gothic Book" panose="020B0503020102020204" pitchFamily="34" charset="0"/>
                        </a:rPr>
                        <a:t>Controller/Evaluator Brief</a:t>
                      </a:r>
                      <a:endParaRPr lang="en-US" sz="2000" b="0" dirty="0">
                        <a:solidFill>
                          <a:srgbClr val="333333"/>
                        </a:solidFill>
                        <a:latin typeface="Franklin Gothic Book" panose="020B05030201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2000" b="0" dirty="0">
                          <a:solidFill>
                            <a:srgbClr val="333333"/>
                          </a:solidFill>
                          <a:latin typeface="Franklin Gothic Book" panose="020B0503020102020204" pitchFamily="34" charset="0"/>
                        </a:rPr>
                        <a:t>2/15/23</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2000" dirty="0">
                          <a:latin typeface="Franklin Gothic Book" panose="020B0503020102020204" pitchFamily="34" charset="0"/>
                        </a:rPr>
                        <a:t>1 PM</a:t>
                      </a:r>
                      <a:endParaRPr lang="en-US" sz="2000" b="0" dirty="0">
                        <a:solidFill>
                          <a:srgbClr val="333333"/>
                        </a:solidFill>
                        <a:latin typeface="Franklin Gothic Book" panose="020B05030201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extLst>
                  <a:ext uri="{0D108BD9-81ED-4DB2-BD59-A6C34878D82A}">
                    <a16:rowId xmlns:a16="http://schemas.microsoft.com/office/drawing/2014/main" val="2879873552"/>
                  </a:ext>
                </a:extLst>
              </a:tr>
              <a:tr h="4659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2000" dirty="0">
                          <a:latin typeface="Franklin Gothic Book" panose="020B0503020102020204" pitchFamily="34" charset="0"/>
                        </a:rPr>
                        <a:t>Participant Registration</a:t>
                      </a:r>
                      <a:endParaRPr lang="en-US" sz="2000" b="0" dirty="0">
                        <a:solidFill>
                          <a:srgbClr val="333333"/>
                        </a:solidFill>
                        <a:latin typeface="Franklin Gothic Book" panose="020B05030201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tc gridSpan="2">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2000" b="0" dirty="0">
                          <a:solidFill>
                            <a:srgbClr val="333333"/>
                          </a:solidFill>
                          <a:latin typeface="Franklin Gothic Book" panose="020B0503020102020204" pitchFamily="34" charset="0"/>
                        </a:rPr>
                        <a:t>By invitation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tc h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endParaRPr lang="en-US" sz="2000" b="0" dirty="0">
                        <a:solidFill>
                          <a:srgbClr val="333333"/>
                        </a:solidFill>
                        <a:highlight>
                          <a:srgbClr val="FFFF00"/>
                        </a:highlight>
                        <a:latin typeface="Franklin Gothic Book" panose="020B05030201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extLst>
                  <a:ext uri="{0D108BD9-81ED-4DB2-BD59-A6C34878D82A}">
                    <a16:rowId xmlns:a16="http://schemas.microsoft.com/office/drawing/2014/main" val="48468909"/>
                  </a:ext>
                </a:extLst>
              </a:tr>
              <a:tr h="4659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2000" dirty="0">
                          <a:latin typeface="Franklin Gothic Book" panose="020B0503020102020204" pitchFamily="34" charset="0"/>
                        </a:rPr>
                        <a:t>Participant Brief</a:t>
                      </a:r>
                      <a:endParaRPr lang="en-US" sz="2000" b="0" dirty="0">
                        <a:solidFill>
                          <a:srgbClr val="333333"/>
                        </a:solidFill>
                        <a:latin typeface="Franklin Gothic Book" panose="020B05030201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tc rowSpan="5">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Franklin Gothic Book" panose="020B0503020102020204" pitchFamily="34" charset="0"/>
                        </a:rPr>
                        <a:t>2/16/23</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Franklin Gothic Book" panose="020B0503020102020204" pitchFamily="34" charset="0"/>
                        </a:rPr>
                        <a:t>10 AM</a:t>
                      </a: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extLst>
                  <a:ext uri="{0D108BD9-81ED-4DB2-BD59-A6C34878D82A}">
                    <a16:rowId xmlns:a16="http://schemas.microsoft.com/office/drawing/2014/main" val="470914333"/>
                  </a:ext>
                </a:extLst>
              </a:tr>
              <a:tr h="4659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2000" dirty="0">
                          <a:latin typeface="Franklin Gothic Book" panose="020B0503020102020204" pitchFamily="34" charset="0"/>
                        </a:rPr>
                        <a:t>Workshop</a:t>
                      </a:r>
                      <a:endParaRPr lang="en-US" sz="2000" b="0" dirty="0">
                        <a:solidFill>
                          <a:srgbClr val="333333"/>
                        </a:solidFill>
                        <a:latin typeface="Franklin Gothic Book" panose="020B05030201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288">
                        <a:tint val="20000"/>
                      </a:srgbClr>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Franklin Gothic Book" panose="020B0503020102020204" pitchFamily="34" charset="0"/>
                        </a:rPr>
                        <a:t>2/16/23</a:t>
                      </a: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288">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10 AM – 12PM</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288">
                        <a:tint val="20000"/>
                      </a:srgbClr>
                    </a:solidFill>
                  </a:tcPr>
                </a:tc>
                <a:extLst>
                  <a:ext uri="{0D108BD9-81ED-4DB2-BD59-A6C34878D82A}">
                    <a16:rowId xmlns:a16="http://schemas.microsoft.com/office/drawing/2014/main" val="3583134184"/>
                  </a:ext>
                </a:extLst>
              </a:tr>
              <a:tr h="4659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Franklin Gothic Book" panose="020B0503020102020204" pitchFamily="34" charset="0"/>
                        </a:rPr>
                        <a:t>Start of Exercise (</a:t>
                      </a:r>
                      <a:r>
                        <a:rPr lang="en-US" sz="2000" dirty="0" err="1">
                          <a:latin typeface="Franklin Gothic Book" panose="020B0503020102020204" pitchFamily="34" charset="0"/>
                        </a:rPr>
                        <a:t>StartEx</a:t>
                      </a:r>
                      <a:r>
                        <a:rPr lang="en-US" sz="2000" dirty="0">
                          <a:latin typeface="Franklin Gothic Book" panose="020B0503020102020204" pitchFamily="34" charset="0"/>
                        </a:rPr>
                        <a:t>)</a:t>
                      </a:r>
                      <a:endParaRPr lang="en-US" sz="2000" b="0" dirty="0">
                        <a:solidFill>
                          <a:srgbClr val="333333"/>
                        </a:solidFill>
                        <a:latin typeface="Franklin Gothic Book" panose="020B05030201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288">
                        <a:tint val="40000"/>
                      </a:srgb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1 PM</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288">
                        <a:tint val="40000"/>
                      </a:srgbClr>
                    </a:solidFill>
                  </a:tcPr>
                </a:tc>
                <a:extLst>
                  <a:ext uri="{0D108BD9-81ED-4DB2-BD59-A6C34878D82A}">
                    <a16:rowId xmlns:a16="http://schemas.microsoft.com/office/drawing/2014/main" val="1941071803"/>
                  </a:ext>
                </a:extLst>
              </a:tr>
              <a:tr h="4659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2000" dirty="0">
                          <a:latin typeface="Franklin Gothic Book" panose="020B0503020102020204" pitchFamily="34" charset="0"/>
                        </a:rPr>
                        <a:t>End of Exercise (EndEx)</a:t>
                      </a:r>
                      <a:endParaRPr lang="en-US" sz="2000" b="0" dirty="0">
                        <a:solidFill>
                          <a:srgbClr val="333333"/>
                        </a:solidFill>
                        <a:latin typeface="Franklin Gothic Book" panose="020B05030201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Franklin Gothic Book" panose="020B0503020102020204" pitchFamily="34" charset="0"/>
                        </a:rPr>
                        <a:t>2/16/23</a:t>
                      </a: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Franklin Gothic Book" panose="020B0503020102020204" pitchFamily="34" charset="0"/>
                        </a:rPr>
                        <a:t>2:30 PM</a:t>
                      </a: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extLst>
                  <a:ext uri="{0D108BD9-81ED-4DB2-BD59-A6C34878D82A}">
                    <a16:rowId xmlns:a16="http://schemas.microsoft.com/office/drawing/2014/main" val="2529327509"/>
                  </a:ext>
                </a:extLst>
              </a:tr>
              <a:tr h="4659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2000" dirty="0">
                          <a:latin typeface="Franklin Gothic Book" panose="020B0503020102020204" pitchFamily="34" charset="0"/>
                        </a:rPr>
                        <a:t>Hotwash (Quick)</a:t>
                      </a:r>
                      <a:endParaRPr lang="en-US" sz="2000" b="0" dirty="0">
                        <a:solidFill>
                          <a:srgbClr val="333333"/>
                        </a:solidFill>
                        <a:latin typeface="Franklin Gothic Book" panose="020B05030201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tc vMerge="1">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Franklin Gothic Book" panose="020B0503020102020204" pitchFamily="34" charset="0"/>
                        </a:rPr>
                        <a:t>2/16/23</a:t>
                      </a: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2:35 PM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extLst>
                  <a:ext uri="{0D108BD9-81ED-4DB2-BD59-A6C34878D82A}">
                    <a16:rowId xmlns:a16="http://schemas.microsoft.com/office/drawing/2014/main" val="874253813"/>
                  </a:ext>
                </a:extLst>
              </a:tr>
            </a:tbl>
          </a:graphicData>
        </a:graphic>
      </p:graphicFrame>
    </p:spTree>
    <p:extLst>
      <p:ext uri="{BB962C8B-B14F-4D97-AF65-F5344CB8AC3E}">
        <p14:creationId xmlns:p14="http://schemas.microsoft.com/office/powerpoint/2010/main" val="278828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Staffing</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Exercise control</a:t>
            </a:r>
          </a:p>
          <a:p>
            <a:pPr lvl="1"/>
            <a:r>
              <a:rPr lang="en-US" sz="1700" dirty="0">
                <a:highlight>
                  <a:srgbClr val="00FFFF"/>
                </a:highlight>
                <a:latin typeface="Calibri" panose="020F0502020204030204" pitchFamily="34" charset="0"/>
                <a:cs typeface="Calibri" panose="020F0502020204030204" pitchFamily="34" charset="0"/>
              </a:rPr>
              <a:t>Lead or Senior Controller: Name / </a:t>
            </a:r>
            <a:r>
              <a:rPr lang="en-US" sz="1700" dirty="0">
                <a:latin typeface="Calibri" panose="020F0502020204030204" pitchFamily="34" charset="0"/>
                <a:cs typeface="Calibri" panose="020F0502020204030204" pitchFamily="34" charset="0"/>
              </a:rPr>
              <a:t>NYC DOHMH</a:t>
            </a:r>
          </a:p>
          <a:p>
            <a:pPr lvl="1"/>
            <a:r>
              <a:rPr lang="en-US" sz="1700" dirty="0">
                <a:highlight>
                  <a:srgbClr val="00FFFF"/>
                </a:highlight>
                <a:latin typeface="Calibri" panose="020F0502020204030204" pitchFamily="34" charset="0"/>
                <a:cs typeface="Calibri" panose="020F0502020204030204" pitchFamily="34" charset="0"/>
              </a:rPr>
              <a:t>Safety Controller: Name / Organization</a:t>
            </a:r>
          </a:p>
          <a:p>
            <a:r>
              <a:rPr lang="en-US" sz="2000" dirty="0">
                <a:latin typeface="Calibri" panose="020F0502020204030204" pitchFamily="34" charset="0"/>
                <a:cs typeface="Calibri" panose="020F0502020204030204" pitchFamily="34" charset="0"/>
              </a:rPr>
              <a:t>Exercise evaluation</a:t>
            </a:r>
          </a:p>
          <a:p>
            <a:pPr lvl="1"/>
            <a:r>
              <a:rPr lang="en-US" sz="1700" dirty="0">
                <a:highlight>
                  <a:srgbClr val="00FFFF"/>
                </a:highlight>
                <a:latin typeface="Calibri" panose="020F0502020204030204" pitchFamily="34" charset="0"/>
                <a:cs typeface="Calibri" panose="020F0502020204030204" pitchFamily="34" charset="0"/>
              </a:rPr>
              <a:t>Lead Evaluator: Name / </a:t>
            </a:r>
            <a:r>
              <a:rPr lang="en-US" sz="1700" dirty="0">
                <a:latin typeface="Calibri" panose="020F0502020204030204" pitchFamily="34" charset="0"/>
                <a:cs typeface="Calibri" panose="020F0502020204030204" pitchFamily="34" charset="0"/>
              </a:rPr>
              <a:t>NYC DOHMH</a:t>
            </a:r>
          </a:p>
          <a:p>
            <a:pPr lvl="1"/>
            <a:r>
              <a:rPr lang="en-US" sz="1700" dirty="0">
                <a:latin typeface="Calibri" panose="020F0502020204030204" pitchFamily="34" charset="0"/>
                <a:cs typeface="Calibri" panose="020F0502020204030204" pitchFamily="34" charset="0"/>
              </a:rPr>
              <a:t>3 Evaluators (1 for each EEG)</a:t>
            </a:r>
          </a:p>
          <a:p>
            <a:pPr lvl="1"/>
            <a:r>
              <a:rPr lang="en-US" sz="1700" dirty="0">
                <a:highlight>
                  <a:srgbClr val="00FFFF"/>
                </a:highlight>
                <a:latin typeface="Calibri" panose="020F0502020204030204" pitchFamily="34" charset="0"/>
                <a:cs typeface="Calibri" panose="020F0502020204030204" pitchFamily="34" charset="0"/>
              </a:rPr>
              <a:t>Site / Function specific evaluators, as needed</a:t>
            </a:r>
          </a:p>
          <a:p>
            <a:r>
              <a:rPr lang="en-US" sz="2000" dirty="0">
                <a:latin typeface="Calibri" panose="020F0502020204030204" pitchFamily="34" charset="0"/>
                <a:cs typeface="Calibri" panose="020F0502020204030204" pitchFamily="34" charset="0"/>
              </a:rPr>
              <a:t>Subject-Matter Experts (SMEs)</a:t>
            </a:r>
          </a:p>
          <a:p>
            <a:pPr lvl="1"/>
            <a:r>
              <a:rPr lang="en-US" sz="1700" dirty="0">
                <a:highlight>
                  <a:srgbClr val="00FFFF"/>
                </a:highlight>
                <a:latin typeface="Calibri" panose="020F0502020204030204" pitchFamily="34" charset="0"/>
                <a:cs typeface="Calibri" panose="020F0502020204030204" pitchFamily="34" charset="0"/>
              </a:rPr>
              <a:t>Any identified SMEs</a:t>
            </a:r>
          </a:p>
          <a:p>
            <a:r>
              <a:rPr lang="en-US" sz="2000" dirty="0">
                <a:latin typeface="Calibri" panose="020F0502020204030204" pitchFamily="34" charset="0"/>
                <a:cs typeface="Calibri" panose="020F0502020204030204" pitchFamily="34" charset="0"/>
              </a:rPr>
              <a:t>Other Staff as needed</a:t>
            </a:r>
            <a:endParaRPr lang="en-US" sz="1700" dirty="0">
              <a:latin typeface="Calibri" panose="020F0502020204030204" pitchFamily="34" charset="0"/>
              <a:cs typeface="Calibri" panose="020F0502020204030204" pitchFamily="34" charset="0"/>
            </a:endParaRPr>
          </a:p>
          <a:p>
            <a:pPr lvl="1"/>
            <a:endParaRPr lang="en-US" sz="1700" b="1" dirty="0">
              <a:latin typeface="Calibri" panose="020F0502020204030204" pitchFamily="34" charset="0"/>
              <a:cs typeface="Calibri" panose="020F0502020204030204" pitchFamily="34" charset="0"/>
            </a:endParaRPr>
          </a:p>
          <a:p>
            <a:endParaRPr lang="en-US" sz="1700" b="1" dirty="0">
              <a:latin typeface="Calibri" panose="020F0502020204030204" pitchFamily="34" charset="0"/>
              <a:cs typeface="Calibri" panose="020F0502020204030204" pitchFamily="34" charset="0"/>
            </a:endParaRPr>
          </a:p>
          <a:p>
            <a:pPr lvl="1"/>
            <a:endParaRPr lang="en-US" sz="17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4325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897284" y="3037512"/>
            <a:ext cx="7848600" cy="1285898"/>
          </a:xfrm>
        </p:spPr>
        <p:txBody>
          <a:bodyPr>
            <a:normAutofit/>
          </a:bodyPr>
          <a:lstStyle/>
          <a:p>
            <a:pPr algn="l"/>
            <a:r>
              <a:rPr lang="en-US" sz="4400" dirty="0"/>
              <a:t>Welcome!</a:t>
            </a:r>
          </a:p>
        </p:txBody>
      </p:sp>
    </p:spTree>
    <p:extLst>
      <p:ext uri="{BB962C8B-B14F-4D97-AF65-F5344CB8AC3E}">
        <p14:creationId xmlns:p14="http://schemas.microsoft.com/office/powerpoint/2010/main" val="48932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Planning Timeline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5" name="Table 4">
            <a:extLst>
              <a:ext uri="{FF2B5EF4-FFF2-40B4-BE49-F238E27FC236}">
                <a16:creationId xmlns:a16="http://schemas.microsoft.com/office/drawing/2014/main" id="{38306D89-4D7A-46D1-ADA2-7A8803FDCA0F}"/>
              </a:ext>
            </a:extLst>
          </p:cNvPr>
          <p:cNvGraphicFramePr>
            <a:graphicFrameLocks noGrp="1"/>
          </p:cNvGraphicFramePr>
          <p:nvPr>
            <p:extLst>
              <p:ext uri="{D42A27DB-BD31-4B8C-83A1-F6EECF244321}">
                <p14:modId xmlns:p14="http://schemas.microsoft.com/office/powerpoint/2010/main" val="510511345"/>
              </p:ext>
            </p:extLst>
          </p:nvPr>
        </p:nvGraphicFramePr>
        <p:xfrm>
          <a:off x="2154168" y="1785421"/>
          <a:ext cx="7883663" cy="3252369"/>
        </p:xfrm>
        <a:graphic>
          <a:graphicData uri="http://schemas.openxmlformats.org/drawingml/2006/table">
            <a:tbl>
              <a:tblPr firstRow="1" bandRow="1"/>
              <a:tblGrid>
                <a:gridCol w="3899492">
                  <a:extLst>
                    <a:ext uri="{9D8B030D-6E8A-4147-A177-3AD203B41FA5}">
                      <a16:colId xmlns:a16="http://schemas.microsoft.com/office/drawing/2014/main" val="4059891172"/>
                    </a:ext>
                  </a:extLst>
                </a:gridCol>
                <a:gridCol w="1747157">
                  <a:extLst>
                    <a:ext uri="{9D8B030D-6E8A-4147-A177-3AD203B41FA5}">
                      <a16:colId xmlns:a16="http://schemas.microsoft.com/office/drawing/2014/main" val="333376520"/>
                    </a:ext>
                  </a:extLst>
                </a:gridCol>
                <a:gridCol w="2237014">
                  <a:extLst>
                    <a:ext uri="{9D8B030D-6E8A-4147-A177-3AD203B41FA5}">
                      <a16:colId xmlns:a16="http://schemas.microsoft.com/office/drawing/2014/main" val="1430052194"/>
                    </a:ext>
                  </a:extLst>
                </a:gridCol>
              </a:tblGrid>
              <a:tr h="94646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US" sz="2000" b="1" dirty="0">
                          <a:solidFill>
                            <a:schemeClr val="bg1"/>
                          </a:solidFill>
                          <a:latin typeface="Franklin Gothic Book" panose="020B0503020102020204" pitchFamily="34" charset="0"/>
                        </a:rPr>
                        <a:t>Event</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288"/>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US" sz="2000" b="1" dirty="0">
                          <a:solidFill>
                            <a:schemeClr val="bg1"/>
                          </a:solidFill>
                          <a:latin typeface="Franklin Gothic Book" panose="020B0503020102020204" pitchFamily="34" charset="0"/>
                        </a:rPr>
                        <a:t>Date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288"/>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US" sz="2000" b="1" dirty="0">
                          <a:solidFill>
                            <a:schemeClr val="bg1"/>
                          </a:solidFill>
                          <a:latin typeface="Franklin Gothic Book" panose="020B0503020102020204" pitchFamily="34" charset="0"/>
                        </a:rPr>
                        <a:t>Time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288"/>
                    </a:solidFill>
                  </a:tcPr>
                </a:tc>
                <a:extLst>
                  <a:ext uri="{0D108BD9-81ED-4DB2-BD59-A6C34878D82A}">
                    <a16:rowId xmlns:a16="http://schemas.microsoft.com/office/drawing/2014/main" val="790371750"/>
                  </a:ext>
                </a:extLst>
              </a:tr>
              <a:tr h="534956">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2000" dirty="0">
                          <a:latin typeface="Franklin Gothic Book" panose="020B0503020102020204" pitchFamily="34" charset="0"/>
                        </a:rPr>
                        <a:t>Exercise</a:t>
                      </a:r>
                      <a:endParaRPr lang="en-US" sz="2000" b="0" dirty="0">
                        <a:solidFill>
                          <a:srgbClr val="333333"/>
                        </a:solidFill>
                        <a:latin typeface="Franklin Gothic Book" panose="020B05030201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288">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Franklin Gothic Book" panose="020B0503020102020204" pitchFamily="34" charset="0"/>
                        </a:rPr>
                        <a:t>2/16/2023</a:t>
                      </a: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288">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10 AM – 12 PM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1 PM – 3 PM</a:t>
                      </a: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288">
                        <a:tint val="40000"/>
                      </a:srgbClr>
                    </a:solidFill>
                  </a:tcPr>
                </a:tc>
                <a:extLst>
                  <a:ext uri="{0D108BD9-81ED-4DB2-BD59-A6C34878D82A}">
                    <a16:rowId xmlns:a16="http://schemas.microsoft.com/office/drawing/2014/main" val="2529327509"/>
                  </a:ext>
                </a:extLst>
              </a:tr>
              <a:tr h="534956">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2000" dirty="0">
                          <a:latin typeface="Franklin Gothic Book" panose="020B0503020102020204" pitchFamily="34" charset="0"/>
                        </a:rPr>
                        <a:t>After-Action Meeting</a:t>
                      </a:r>
                      <a:endParaRPr lang="en-US" sz="2000" b="0" dirty="0">
                        <a:solidFill>
                          <a:srgbClr val="333333"/>
                        </a:solidFill>
                        <a:latin typeface="Franklin Gothic Book" panose="020B05030201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highlight>
                            <a:srgbClr val="00FFFF"/>
                          </a:highlight>
                          <a:uLnTx/>
                          <a:uFillTx/>
                          <a:latin typeface="Franklin Gothic Book" panose="020B0503020102020204" pitchFamily="34" charset="0"/>
                          <a:ea typeface="+mn-ea"/>
                          <a:cs typeface="+mn-cs"/>
                        </a:rPr>
                        <a:t>3/1/2023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highlight>
                            <a:srgbClr val="00FFFF"/>
                          </a:highlight>
                          <a:uLnTx/>
                          <a:uFillTx/>
                          <a:latin typeface="Franklin Gothic Book" panose="020B0503020102020204" pitchFamily="34" charset="0"/>
                          <a:ea typeface="+mn-ea"/>
                          <a:cs typeface="+mn-cs"/>
                        </a:rPr>
                        <a:t>10 AM – 11:30 AM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extLst>
                  <a:ext uri="{0D108BD9-81ED-4DB2-BD59-A6C34878D82A}">
                    <a16:rowId xmlns:a16="http://schemas.microsoft.com/office/drawing/2014/main" val="874253813"/>
                  </a:ext>
                </a:extLst>
              </a:tr>
              <a:tr h="534956">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2000" dirty="0">
                          <a:latin typeface="Franklin Gothic Book" panose="020B0503020102020204" pitchFamily="34" charset="0"/>
                        </a:rPr>
                        <a:t>Draft AAR</a:t>
                      </a:r>
                      <a:endParaRPr lang="en-US" sz="2000" b="0" dirty="0">
                        <a:solidFill>
                          <a:srgbClr val="333333"/>
                        </a:solidFill>
                        <a:latin typeface="Franklin Gothic Book" panose="020B05030201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3/15/2023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40000"/>
                      </a:srgbClr>
                    </a:solidFill>
                  </a:tcPr>
                </a:tc>
                <a:extLst>
                  <a:ext uri="{0D108BD9-81ED-4DB2-BD59-A6C34878D82A}">
                    <a16:rowId xmlns:a16="http://schemas.microsoft.com/office/drawing/2014/main" val="961122610"/>
                  </a:ext>
                </a:extLst>
              </a:tr>
              <a:tr h="534956">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2000" dirty="0">
                          <a:latin typeface="Franklin Gothic Book" panose="020B0503020102020204" pitchFamily="34" charset="0"/>
                        </a:rPr>
                        <a:t>Final AAR/IP due</a:t>
                      </a:r>
                      <a:endParaRPr lang="en-US" sz="2000" b="0" dirty="0">
                        <a:solidFill>
                          <a:srgbClr val="333333"/>
                        </a:solidFill>
                        <a:latin typeface="Franklin Gothic Book" panose="020B05030201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4/21/2023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288">
                        <a:tint val="20000"/>
                      </a:srgbClr>
                    </a:solidFill>
                  </a:tcPr>
                </a:tc>
                <a:extLst>
                  <a:ext uri="{0D108BD9-81ED-4DB2-BD59-A6C34878D82A}">
                    <a16:rowId xmlns:a16="http://schemas.microsoft.com/office/drawing/2014/main" val="1856977038"/>
                  </a:ext>
                </a:extLst>
              </a:tr>
            </a:tbl>
          </a:graphicData>
        </a:graphic>
      </p:graphicFrame>
    </p:spTree>
    <p:extLst>
      <p:ext uri="{BB962C8B-B14F-4D97-AF65-F5344CB8AC3E}">
        <p14:creationId xmlns:p14="http://schemas.microsoft.com/office/powerpoint/2010/main" val="407319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Outstanding Issues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Any outstanding issues to address</a:t>
            </a:r>
            <a:endParaRPr lang="en-US" sz="1100" dirty="0">
              <a:latin typeface="Calibri" panose="020F0502020204030204" pitchFamily="34" charset="0"/>
              <a:cs typeface="Calibri" panose="020F0502020204030204" pitchFamily="34" charset="0"/>
            </a:endParaRPr>
          </a:p>
          <a:p>
            <a:pPr lvl="1"/>
            <a:endParaRPr lang="en-US" sz="17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7199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BF81-A8B5-4DCE-A867-7CC7EB18B871}"/>
              </a:ext>
            </a:extLst>
          </p:cNvPr>
          <p:cNvSpPr>
            <a:spLocks noGrp="1"/>
          </p:cNvSpPr>
          <p:nvPr>
            <p:ph type="ctrTitle"/>
          </p:nvPr>
        </p:nvSpPr>
        <p:spPr/>
        <p:txBody>
          <a:bodyPr/>
          <a:lstStyle/>
          <a:p>
            <a:r>
              <a:rPr lang="en-US" dirty="0"/>
              <a:t>Conclusion</a:t>
            </a:r>
            <a:br>
              <a:rPr lang="en-US" dirty="0"/>
            </a:br>
            <a:endParaRPr lang="en-US" dirty="0"/>
          </a:p>
        </p:txBody>
      </p:sp>
    </p:spTree>
    <p:extLst>
      <p:ext uri="{BB962C8B-B14F-4D97-AF65-F5344CB8AC3E}">
        <p14:creationId xmlns:p14="http://schemas.microsoft.com/office/powerpoint/2010/main" val="2548413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Action Items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Distribute FPM meeting minutes – Exercise Director, </a:t>
            </a:r>
            <a:r>
              <a:rPr lang="en-US" sz="2000" dirty="0">
                <a:highlight>
                  <a:srgbClr val="FFFF00"/>
                </a:highlight>
                <a:latin typeface="Calibri" panose="020F0502020204030204" pitchFamily="34" charset="0"/>
                <a:cs typeface="Calibri" panose="020F0502020204030204" pitchFamily="34" charset="0"/>
              </a:rPr>
              <a:t>January 25, 2023</a:t>
            </a:r>
          </a:p>
          <a:p>
            <a:r>
              <a:rPr lang="en-US" sz="2000" dirty="0">
                <a:latin typeface="Calibri" panose="020F0502020204030204" pitchFamily="34" charset="0"/>
                <a:cs typeface="Calibri" panose="020F0502020204030204" pitchFamily="34" charset="0"/>
              </a:rPr>
              <a:t>Provide feedback on FPM meeting document (word with tracked changes) – </a:t>
            </a:r>
            <a:r>
              <a:rPr lang="en-US" sz="2000" dirty="0">
                <a:highlight>
                  <a:srgbClr val="FFFF00"/>
                </a:highlight>
                <a:latin typeface="Calibri" panose="020F0502020204030204" pitchFamily="34" charset="0"/>
                <a:cs typeface="Calibri" panose="020F0502020204030204" pitchFamily="34" charset="0"/>
              </a:rPr>
              <a:t>January 31, 2023</a:t>
            </a:r>
          </a:p>
          <a:p>
            <a:r>
              <a:rPr lang="en-US" sz="2000" dirty="0">
                <a:latin typeface="Calibri" panose="020F0502020204030204" pitchFamily="34" charset="0"/>
                <a:cs typeface="Calibri" panose="020F0502020204030204" pitchFamily="34" charset="0"/>
              </a:rPr>
              <a:t>Finalize and distribute exercise documentation, Exercise Director, </a:t>
            </a:r>
            <a:r>
              <a:rPr lang="en-US" sz="2000" dirty="0">
                <a:highlight>
                  <a:srgbClr val="FFFF00"/>
                </a:highlight>
                <a:latin typeface="Calibri" panose="020F0502020204030204" pitchFamily="34" charset="0"/>
                <a:cs typeface="Calibri" panose="020F0502020204030204" pitchFamily="34" charset="0"/>
              </a:rPr>
              <a:t>February 7, 2023</a:t>
            </a:r>
          </a:p>
          <a:p>
            <a:r>
              <a:rPr lang="en-US" sz="2000" dirty="0">
                <a:latin typeface="Calibri" panose="020F0502020204030204" pitchFamily="34" charset="0"/>
                <a:cs typeface="Calibri" panose="020F0502020204030204" pitchFamily="34" charset="0"/>
              </a:rPr>
              <a:t>Finalize logistics: Exercise Director, </a:t>
            </a:r>
            <a:r>
              <a:rPr lang="en-US" sz="2000" dirty="0">
                <a:highlight>
                  <a:srgbClr val="FFFF00"/>
                </a:highlight>
                <a:latin typeface="Calibri" panose="020F0502020204030204" pitchFamily="34" charset="0"/>
                <a:cs typeface="Calibri" panose="020F0502020204030204" pitchFamily="34" charset="0"/>
              </a:rPr>
              <a:t>February 10, 2023</a:t>
            </a:r>
          </a:p>
          <a:p>
            <a:r>
              <a:rPr lang="en-US" sz="2000" dirty="0">
                <a:highlight>
                  <a:srgbClr val="00FFFF"/>
                </a:highlight>
                <a:latin typeface="Calibri" panose="020F0502020204030204" pitchFamily="34" charset="0"/>
                <a:cs typeface="Calibri" panose="020F0502020204030204" pitchFamily="34" charset="0"/>
              </a:rPr>
              <a:t>[Additional action items]</a:t>
            </a:r>
          </a:p>
          <a:p>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928900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Next Meetings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Exercise</a:t>
            </a:r>
          </a:p>
          <a:p>
            <a:pPr lvl="1"/>
            <a:r>
              <a:rPr lang="en-US" dirty="0">
                <a:highlight>
                  <a:srgbClr val="FFFF00"/>
                </a:highlight>
                <a:latin typeface="Calibri" panose="020F0502020204030204" pitchFamily="34" charset="0"/>
                <a:cs typeface="Calibri" panose="020F0502020204030204" pitchFamily="34" charset="0"/>
              </a:rPr>
              <a:t>Date: February 16, 2023</a:t>
            </a:r>
          </a:p>
          <a:p>
            <a:pPr lvl="1"/>
            <a:r>
              <a:rPr lang="en-US" dirty="0">
                <a:latin typeface="Calibri" panose="020F0502020204030204" pitchFamily="34" charset="0"/>
                <a:cs typeface="Calibri" panose="020F0502020204030204" pitchFamily="34" charset="0"/>
              </a:rPr>
              <a:t>Time: Workshop 10am – 12pm / Exercise 1pm – 3pm</a:t>
            </a:r>
          </a:p>
          <a:p>
            <a:pPr lvl="1"/>
            <a:r>
              <a:rPr lang="en-US" dirty="0">
                <a:latin typeface="Calibri" panose="020F0502020204030204" pitchFamily="34" charset="0"/>
                <a:cs typeface="Calibri" panose="020F0502020204030204" pitchFamily="34" charset="0"/>
              </a:rPr>
              <a:t>Location: Virtual – Teams </a:t>
            </a:r>
          </a:p>
          <a:p>
            <a:pPr lvl="1"/>
            <a:r>
              <a:rPr lang="en-US" dirty="0">
                <a:latin typeface="Calibri" panose="020F0502020204030204" pitchFamily="34" charset="0"/>
                <a:cs typeface="Calibri" panose="020F0502020204030204" pitchFamily="34" charset="0"/>
              </a:rPr>
              <a:t>Registration: Teams Meeting invite with Registration information previously sent</a:t>
            </a:r>
          </a:p>
          <a:p>
            <a:pPr lvl="2"/>
            <a:r>
              <a:rPr lang="en-US" sz="1800" dirty="0">
                <a:latin typeface="Calibri" panose="020F0502020204030204" pitchFamily="34" charset="0"/>
                <a:cs typeface="Calibri" panose="020F0502020204030204" pitchFamily="34" charset="0"/>
              </a:rPr>
              <a:t>After registering you will receive a confirmation email containing information about joining the webinar</a:t>
            </a:r>
            <a:endParaRPr lang="en-US" sz="24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Draft AAR/IP due </a:t>
            </a:r>
            <a:r>
              <a:rPr lang="en-US" sz="2000" dirty="0">
                <a:highlight>
                  <a:srgbClr val="00FFFF"/>
                </a:highlight>
                <a:latin typeface="Calibri" panose="020F0502020204030204" pitchFamily="34" charset="0"/>
                <a:cs typeface="Calibri" panose="020F0502020204030204" pitchFamily="34" charset="0"/>
              </a:rPr>
              <a:t>March 15, 2023</a:t>
            </a:r>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Hotwash / After Action Meeting</a:t>
            </a:r>
          </a:p>
          <a:p>
            <a:pPr lvl="1"/>
            <a:r>
              <a:rPr lang="en-US" dirty="0">
                <a:highlight>
                  <a:srgbClr val="FFFF00"/>
                </a:highlight>
                <a:latin typeface="Calibri" panose="020F0502020204030204" pitchFamily="34" charset="0"/>
                <a:cs typeface="Calibri" panose="020F0502020204030204" pitchFamily="34" charset="0"/>
              </a:rPr>
              <a:t>Date: March 1, 2023</a:t>
            </a:r>
          </a:p>
          <a:p>
            <a:pPr lvl="1"/>
            <a:r>
              <a:rPr lang="en-US" dirty="0">
                <a:latin typeface="Calibri" panose="020F0502020204030204" pitchFamily="34" charset="0"/>
                <a:cs typeface="Calibri" panose="020F0502020204030204" pitchFamily="34" charset="0"/>
              </a:rPr>
              <a:t>Time: 10am - 11:30am </a:t>
            </a:r>
          </a:p>
          <a:p>
            <a:pPr lvl="1"/>
            <a:r>
              <a:rPr lang="en-US" dirty="0">
                <a:latin typeface="Calibri" panose="020F0502020204030204" pitchFamily="34" charset="0"/>
                <a:cs typeface="Calibri" panose="020F0502020204030204" pitchFamily="34" charset="0"/>
              </a:rPr>
              <a:t>Location: Virtual – Teams </a:t>
            </a:r>
          </a:p>
          <a:p>
            <a:pPr lvl="1"/>
            <a:r>
              <a:rPr lang="en-US" dirty="0">
                <a:latin typeface="Calibri" panose="020F0502020204030204" pitchFamily="34" charset="0"/>
                <a:cs typeface="Calibri" panose="020F0502020204030204" pitchFamily="34" charset="0"/>
              </a:rPr>
              <a:t>Registration: Teams Meeting invite with Registration information previously sent</a:t>
            </a:r>
          </a:p>
          <a:p>
            <a:pPr lvl="2"/>
            <a:r>
              <a:rPr lang="en-US" sz="1800" dirty="0">
                <a:latin typeface="Calibri" panose="020F0502020204030204" pitchFamily="34" charset="0"/>
                <a:cs typeface="Calibri" panose="020F0502020204030204" pitchFamily="34" charset="0"/>
              </a:rPr>
              <a:t>After registering you will receive a confirmation email containing information about joining the webinar</a:t>
            </a: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642312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BF81-A8B5-4DCE-A867-7CC7EB18B871}"/>
              </a:ext>
            </a:extLst>
          </p:cNvPr>
          <p:cNvSpPr>
            <a:spLocks noGrp="1"/>
          </p:cNvSpPr>
          <p:nvPr>
            <p:ph type="ctrTitle"/>
          </p:nvPr>
        </p:nvSpPr>
        <p:spPr/>
        <p:txBody>
          <a:bodyPr/>
          <a:lstStyle/>
          <a:p>
            <a:r>
              <a:rPr lang="en-US" dirty="0"/>
              <a:t>QUESTIONS</a:t>
            </a:r>
            <a:br>
              <a:rPr lang="en-US" dirty="0"/>
            </a:br>
            <a:endParaRPr lang="en-US" dirty="0"/>
          </a:p>
        </p:txBody>
      </p:sp>
    </p:spTree>
    <p:extLst>
      <p:ext uri="{BB962C8B-B14F-4D97-AF65-F5344CB8AC3E}">
        <p14:creationId xmlns:p14="http://schemas.microsoft.com/office/powerpoint/2010/main" val="426064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82881D-7DC3-49D4-8C2C-45C874A28075}"/>
              </a:ext>
            </a:extLst>
          </p:cNvPr>
          <p:cNvSpPr>
            <a:spLocks noGrp="1"/>
          </p:cNvSpPr>
          <p:nvPr>
            <p:ph type="title"/>
          </p:nvPr>
        </p:nvSpPr>
        <p:spPr/>
        <p:txBody>
          <a:bodyPr>
            <a:normAutofit/>
          </a:bodyPr>
          <a:lstStyle/>
          <a:p>
            <a:r>
              <a:rPr lang="en-US" sz="4000" dirty="0">
                <a:effectLst/>
              </a:rPr>
              <a:t>Thank you!</a:t>
            </a:r>
          </a:p>
        </p:txBody>
      </p:sp>
      <p:sp>
        <p:nvSpPr>
          <p:cNvPr id="5" name="Text Placeholder 5">
            <a:extLst>
              <a:ext uri="{FF2B5EF4-FFF2-40B4-BE49-F238E27FC236}">
                <a16:creationId xmlns:a16="http://schemas.microsoft.com/office/drawing/2014/main" id="{9C14FC71-0B35-48F3-9616-ADCC3F3E096A}"/>
              </a:ext>
            </a:extLst>
          </p:cNvPr>
          <p:cNvSpPr txBox="1">
            <a:spLocks/>
          </p:cNvSpPr>
          <p:nvPr/>
        </p:nvSpPr>
        <p:spPr>
          <a:xfrm>
            <a:off x="609600" y="4734640"/>
            <a:ext cx="7929489" cy="1220297"/>
          </a:xfrm>
          <a:prstGeom prst="rect">
            <a:avLst/>
          </a:prstGeom>
        </p:spPr>
        <p:txBody>
          <a:bodyPr>
            <a:noAutofit/>
          </a:bodyPr>
          <a:lstStyle>
            <a:lvl1pPr marL="230188" indent="-230188" algn="l" defTabSz="457200" rtl="0" eaLnBrk="1" latinLnBrk="0" hangingPunct="1">
              <a:lnSpc>
                <a:spcPct val="90000"/>
              </a:lnSpc>
              <a:spcBef>
                <a:spcPts val="1500"/>
              </a:spcBef>
              <a:buClr>
                <a:schemeClr val="accent3"/>
              </a:buClr>
              <a:buSzPct val="70000"/>
              <a:buFont typeface="Wingdings 3" panose="05040102010807070707" pitchFamily="18" charset="2"/>
              <a:buChar char="}"/>
              <a:defRPr sz="2600" kern="1200" spc="-20" baseline="0">
                <a:solidFill>
                  <a:schemeClr val="tx1"/>
                </a:solidFill>
                <a:latin typeface="Franklin Gothic Medium Cond" panose="020B0606030402020204" pitchFamily="34" charset="0"/>
                <a:ea typeface="+mn-ea"/>
                <a:cs typeface="+mn-cs"/>
              </a:defRPr>
            </a:lvl1pPr>
            <a:lvl2pPr marL="684213" indent="-223838" algn="l" defTabSz="457200" rtl="0" eaLnBrk="1" latinLnBrk="0" hangingPunct="1">
              <a:lnSpc>
                <a:spcPct val="90000"/>
              </a:lnSpc>
              <a:spcBef>
                <a:spcPts val="900"/>
              </a:spcBef>
              <a:buClr>
                <a:schemeClr val="tx2"/>
              </a:buClr>
              <a:buFont typeface="Arial" panose="020B0604020202020204" pitchFamily="34" charset="0"/>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Clr>
                <a:schemeClr val="bg2">
                  <a:lumMod val="50000"/>
                </a:schemeClr>
              </a:buClr>
              <a:buFont typeface="Arial"/>
              <a:buChar char="•"/>
              <a:defRPr sz="19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7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marR="0" lvl="0" indent="-230188" algn="l" defTabSz="457200" rtl="0" eaLnBrk="1" fontAlgn="auto" latinLnBrk="0" hangingPunct="1">
              <a:lnSpc>
                <a:spcPct val="90000"/>
              </a:lnSpc>
              <a:spcBef>
                <a:spcPts val="1500"/>
              </a:spcBef>
              <a:spcAft>
                <a:spcPts val="0"/>
              </a:spcAft>
              <a:buClr>
                <a:srgbClr val="AD8B3A"/>
              </a:buClr>
              <a:buSzPct val="70000"/>
              <a:buFont typeface="Wingdings 3" panose="05040102010807070707" pitchFamily="18" charset="2"/>
              <a:buChar char="}"/>
              <a:tabLst/>
              <a:defRPr/>
            </a:pPr>
            <a:r>
              <a:rPr lang="en-US" sz="2800" b="1" dirty="0">
                <a:solidFill>
                  <a:srgbClr val="FFC000"/>
                </a:solidFill>
                <a:latin typeface="Segoe UI"/>
              </a:rPr>
              <a:t>See you at the Exercise!</a:t>
            </a:r>
            <a:endParaRPr kumimoji="0" lang="en-US" sz="2800" b="1" i="0" u="none" strike="noStrike" kern="1200" cap="none" spc="-20" normalizeH="0" baseline="0" noProof="0" dirty="0">
              <a:ln>
                <a:noFill/>
              </a:ln>
              <a:solidFill>
                <a:srgbClr val="FFC000"/>
              </a:solidFill>
              <a:effectLst/>
              <a:uLnTx/>
              <a:uFillTx/>
              <a:latin typeface="Segoe UI"/>
              <a:ea typeface="+mn-ea"/>
              <a:cs typeface="+mn-cs"/>
            </a:endParaRPr>
          </a:p>
        </p:txBody>
      </p:sp>
    </p:spTree>
    <p:extLst>
      <p:ext uri="{BB962C8B-B14F-4D97-AF65-F5344CB8AC3E}">
        <p14:creationId xmlns:p14="http://schemas.microsoft.com/office/powerpoint/2010/main" val="325866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 Meeting Agenda</a:t>
            </a:r>
          </a:p>
        </p:txBody>
      </p:sp>
      <p:sp>
        <p:nvSpPr>
          <p:cNvPr id="3" name="Content Placeholder 2"/>
          <p:cNvSpPr>
            <a:spLocks noGrp="1"/>
          </p:cNvSpPr>
          <p:nvPr>
            <p:ph idx="1"/>
          </p:nvPr>
        </p:nvSpPr>
        <p:spPr/>
        <p:txBody>
          <a:bodyPr>
            <a:noAutofit/>
          </a:bodyPr>
          <a:lstStyle/>
          <a:p>
            <a:pPr>
              <a:lnSpc>
                <a:spcPct val="120000"/>
              </a:lnSpc>
              <a:spcBef>
                <a:spcPts val="75"/>
              </a:spcBef>
            </a:pPr>
            <a:r>
              <a:rPr lang="en-US" sz="2000" dirty="0">
                <a:latin typeface="Calibri" panose="020F0502020204030204" pitchFamily="34" charset="0"/>
                <a:ea typeface="Calibri" charset="0"/>
                <a:cs typeface="Calibri" panose="020F0502020204030204" pitchFamily="34" charset="0"/>
              </a:rPr>
              <a:t>Welcome </a:t>
            </a:r>
          </a:p>
          <a:p>
            <a:pPr>
              <a:lnSpc>
                <a:spcPct val="120000"/>
              </a:lnSpc>
              <a:spcBef>
                <a:spcPts val="75"/>
              </a:spcBef>
            </a:pPr>
            <a:r>
              <a:rPr lang="en-US" sz="2000" dirty="0">
                <a:latin typeface="Calibri" panose="020F0502020204030204" pitchFamily="34" charset="0"/>
                <a:ea typeface="Calibri" charset="0"/>
                <a:cs typeface="Calibri" panose="020F0502020204030204" pitchFamily="34" charset="0"/>
              </a:rPr>
              <a:t>Trusted Agents</a:t>
            </a:r>
          </a:p>
          <a:p>
            <a:pPr>
              <a:lnSpc>
                <a:spcPct val="120000"/>
              </a:lnSpc>
              <a:spcBef>
                <a:spcPts val="75"/>
              </a:spcBef>
            </a:pPr>
            <a:r>
              <a:rPr lang="en-US" sz="2000" dirty="0">
                <a:latin typeface="Calibri" panose="020F0502020204030204" pitchFamily="34" charset="0"/>
                <a:cs typeface="Calibri" panose="020F0502020204030204" pitchFamily="34" charset="0"/>
              </a:rPr>
              <a:t>Exercise Director - </a:t>
            </a:r>
            <a:r>
              <a:rPr lang="en-US" sz="2000" dirty="0">
                <a:latin typeface="Calibri" panose="020F0502020204030204" pitchFamily="34" charset="0"/>
                <a:ea typeface="Calibri" charset="0"/>
                <a:cs typeface="Calibri" panose="020F0502020204030204" pitchFamily="34" charset="0"/>
              </a:rPr>
              <a:t>Ari Rubinstein – NYC DOHMH</a:t>
            </a:r>
          </a:p>
          <a:p>
            <a:pPr>
              <a:lnSpc>
                <a:spcPct val="120000"/>
              </a:lnSpc>
              <a:spcBef>
                <a:spcPts val="75"/>
              </a:spcBef>
            </a:pPr>
            <a:r>
              <a:rPr lang="en-US" sz="2000" dirty="0">
                <a:latin typeface="Calibri" panose="020F0502020204030204" pitchFamily="34" charset="0"/>
                <a:ea typeface="Calibri" charset="0"/>
                <a:cs typeface="Calibri" panose="020F0502020204030204" pitchFamily="34" charset="0"/>
              </a:rPr>
              <a:t>Exercise Planning Team Leader – David Miller– NYC DOHMH</a:t>
            </a:r>
          </a:p>
          <a:p>
            <a:pPr marL="0" indent="0">
              <a:lnSpc>
                <a:spcPct val="120000"/>
              </a:lnSpc>
              <a:spcBef>
                <a:spcPts val="75"/>
              </a:spcBef>
              <a:buNone/>
            </a:pPr>
            <a:endParaRPr lang="en-US" sz="2000" b="1" dirty="0">
              <a:latin typeface="Calibri" panose="020F0502020204030204" pitchFamily="34" charset="0"/>
              <a:ea typeface="Calibri" charset="0"/>
              <a:cs typeface="Calibri" panose="020F0502020204030204" pitchFamily="34" charset="0"/>
            </a:endParaRPr>
          </a:p>
          <a:p>
            <a:pPr marL="0" indent="0">
              <a:lnSpc>
                <a:spcPct val="120000"/>
              </a:lnSpc>
              <a:spcBef>
                <a:spcPts val="75"/>
              </a:spcBef>
              <a:buNone/>
            </a:pPr>
            <a:endParaRPr lang="en-US" sz="2000" b="1" dirty="0">
              <a:latin typeface="Calibri" panose="020F0502020204030204" pitchFamily="34" charset="0"/>
              <a:ea typeface="Calibri" charset="0"/>
              <a:cs typeface="Calibri" panose="020F0502020204030204" pitchFamily="34" charset="0"/>
            </a:endParaRPr>
          </a:p>
          <a:p>
            <a:pPr marL="0" indent="0">
              <a:lnSpc>
                <a:spcPct val="120000"/>
              </a:lnSpc>
              <a:spcBef>
                <a:spcPts val="75"/>
              </a:spcBef>
              <a:buNone/>
            </a:pPr>
            <a:endParaRPr lang="en-US" sz="2000" b="1" dirty="0">
              <a:latin typeface="Calibri" panose="020F0502020204030204" pitchFamily="34" charset="0"/>
              <a:ea typeface="Calibri" charset="0"/>
              <a:cs typeface="Calibri" panose="020F0502020204030204" pitchFamily="34" charset="0"/>
            </a:endParaRPr>
          </a:p>
          <a:p>
            <a:pPr marL="0" indent="0">
              <a:lnSpc>
                <a:spcPct val="120000"/>
              </a:lnSpc>
              <a:spcBef>
                <a:spcPts val="75"/>
              </a:spcBef>
              <a:buNone/>
            </a:pPr>
            <a:endParaRPr lang="en-US" sz="2000" dirty="0">
              <a:ea typeface="Calibri" charset="0"/>
              <a:cs typeface="Calibri" panose="020F0502020204030204" pitchFamily="34" charset="0"/>
            </a:endParaRPr>
          </a:p>
          <a:p>
            <a:pPr marL="460375" lvl="1" indent="0">
              <a:lnSpc>
                <a:spcPct val="120000"/>
              </a:lnSpc>
              <a:spcBef>
                <a:spcPts val="75"/>
              </a:spcBef>
              <a:buNone/>
            </a:pPr>
            <a:r>
              <a:rPr lang="en-US" sz="1800" dirty="0">
                <a:solidFill>
                  <a:srgbClr val="012559"/>
                </a:solidFill>
                <a:effectLst/>
                <a:latin typeface="Calibri" panose="020F0502020204030204" pitchFamily="34" charset="0"/>
                <a:ea typeface="Times New Roman" panose="02020603050405020304" pitchFamily="18" charset="0"/>
              </a:rPr>
              <a:t>This project was supported by the Department of Health and Human Services’ Administration for Strategic Preparedness and Response under award number </a:t>
            </a:r>
            <a:r>
              <a:rPr lang="en-US" sz="1800" dirty="0">
                <a:solidFill>
                  <a:srgbClr val="012559"/>
                </a:solidFill>
                <a:effectLst/>
                <a:highlight>
                  <a:srgbClr val="FFFF00"/>
                </a:highlight>
                <a:latin typeface="Calibri" panose="020F0502020204030204" pitchFamily="34" charset="0"/>
                <a:ea typeface="Times New Roman" panose="02020603050405020304" pitchFamily="18" charset="0"/>
              </a:rPr>
              <a:t>6U3REP190597-04</a:t>
            </a:r>
            <a:r>
              <a:rPr lang="en-US" sz="1800" dirty="0">
                <a:solidFill>
                  <a:srgbClr val="012559"/>
                </a:solidFill>
                <a:effectLst/>
                <a:latin typeface="Calibri" panose="020F0502020204030204" pitchFamily="34" charset="0"/>
                <a:ea typeface="Times New Roman" panose="02020603050405020304" pitchFamily="18" charset="0"/>
              </a:rPr>
              <a:t>. Its content is solely the responsibility of the authors and does not necessarily represent the official views of the Department of Health and Human Services’ Administration for Strategic Preparedness and Response.</a:t>
            </a:r>
            <a:endParaRPr lang="en-US" sz="1800" dirty="0">
              <a:effectLst/>
              <a:latin typeface="Calibri" panose="020F0502020204030204" pitchFamily="34" charset="0"/>
              <a:ea typeface="Calibri" panose="020F0502020204030204" pitchFamily="34" charset="0"/>
            </a:endParaRPr>
          </a:p>
          <a:p>
            <a:pPr marL="460375" lvl="1" indent="0">
              <a:lnSpc>
                <a:spcPct val="120000"/>
              </a:lnSpc>
              <a:spcBef>
                <a:spcPts val="75"/>
              </a:spcBef>
              <a:buNone/>
            </a:pPr>
            <a:endParaRPr lang="en-US" sz="900" dirty="0">
              <a:ea typeface="Calibri" charset="0"/>
              <a:cs typeface="Calibri" charset="0"/>
            </a:endParaRPr>
          </a:p>
        </p:txBody>
      </p:sp>
      <p:sp>
        <p:nvSpPr>
          <p:cNvPr id="4" name="Slide Number Placeholder 3">
            <a:extLst>
              <a:ext uri="{FF2B5EF4-FFF2-40B4-BE49-F238E27FC236}">
                <a16:creationId xmlns:a16="http://schemas.microsoft.com/office/drawing/2014/main" id="{16B56EA7-42BC-4C56-B8A8-9A6254CF5C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85203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Trusted Agents</a:t>
            </a:r>
          </a:p>
        </p:txBody>
      </p:sp>
      <p:sp>
        <p:nvSpPr>
          <p:cNvPr id="3" name="Content Placeholder 2"/>
          <p:cNvSpPr>
            <a:spLocks noGrp="1"/>
          </p:cNvSpPr>
          <p:nvPr>
            <p:ph idx="1"/>
          </p:nvPr>
        </p:nvSpPr>
        <p:spPr/>
        <p:txBody>
          <a:bodyPr>
            <a:noAutofit/>
          </a:bodyPr>
          <a:lstStyle/>
          <a:p>
            <a:r>
              <a:rPr lang="en-US" sz="2000" dirty="0"/>
              <a:t>Trusted agents (Steering Committee / Exercise Planning Team) - are trusted not to reveal exercise and scenario details to players or third parties before exercise conduct. </a:t>
            </a:r>
          </a:p>
          <a:p>
            <a:endParaRPr lang="en-US" sz="2000" dirty="0"/>
          </a:p>
          <a:p>
            <a:r>
              <a:rPr lang="en-US" sz="2000" dirty="0"/>
              <a:t>Develop pre-exercise materials, conduct exercise briefings, and support training sessions.</a:t>
            </a:r>
          </a:p>
          <a:p>
            <a:endParaRPr lang="en-US" sz="2000" dirty="0"/>
          </a:p>
          <a:p>
            <a:r>
              <a:rPr lang="en-US" sz="2000" dirty="0"/>
              <a:t>Information in this document is intended for the exclusive use of the exercise planners and is not to be released to the public or other personnel who do not have a valid need-to-know without prior approval from an authorized sponsor organization representative.  </a:t>
            </a:r>
          </a:p>
          <a:p>
            <a:endParaRPr lang="en-US" sz="2000" dirty="0"/>
          </a:p>
          <a:p>
            <a:r>
              <a:rPr lang="en-US" sz="2000" dirty="0"/>
              <a:t>This document is not releasable to any public website. </a:t>
            </a:r>
          </a:p>
          <a:p>
            <a:pPr marL="460375" lvl="1" indent="0">
              <a:lnSpc>
                <a:spcPct val="120000"/>
              </a:lnSpc>
              <a:spcBef>
                <a:spcPts val="75"/>
              </a:spcBef>
              <a:buNone/>
            </a:pPr>
            <a:endParaRPr lang="en-US" sz="900" dirty="0">
              <a:ea typeface="Calibri" charset="0"/>
              <a:cs typeface="Calibri" charset="0"/>
            </a:endParaRPr>
          </a:p>
        </p:txBody>
      </p:sp>
      <p:sp>
        <p:nvSpPr>
          <p:cNvPr id="4" name="Slide Number Placeholder 3">
            <a:extLst>
              <a:ext uri="{FF2B5EF4-FFF2-40B4-BE49-F238E27FC236}">
                <a16:creationId xmlns:a16="http://schemas.microsoft.com/office/drawing/2014/main" id="{16B56EA7-42BC-4C56-B8A8-9A6254CF5C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8012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Meeting Objectives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pPr marL="0" indent="0">
              <a:buNone/>
            </a:pPr>
            <a:r>
              <a:rPr lang="en-US" sz="2000" dirty="0">
                <a:latin typeface="Calibri" panose="020F0502020204030204" pitchFamily="34" charset="0"/>
                <a:cs typeface="Calibri" panose="020F0502020204030204" pitchFamily="34" charset="0"/>
              </a:rPr>
              <a:t>Exercise Design</a:t>
            </a:r>
          </a:p>
          <a:p>
            <a:r>
              <a:rPr lang="en-US" sz="2000" dirty="0">
                <a:latin typeface="Calibri" panose="020F0502020204030204" pitchFamily="34" charset="0"/>
                <a:cs typeface="Calibri" panose="020F0502020204030204" pitchFamily="34" charset="0"/>
              </a:rPr>
              <a:t>Review and approve all draft exercise material</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Exercise Development </a:t>
            </a:r>
          </a:p>
          <a:p>
            <a:r>
              <a:rPr lang="en-US" sz="2000" dirty="0">
                <a:latin typeface="Calibri" panose="020F0502020204030204" pitchFamily="34" charset="0"/>
                <a:cs typeface="Calibri" panose="020F0502020204030204" pitchFamily="34" charset="0"/>
              </a:rPr>
              <a:t>Understand and approve exercise processes and procedures</a:t>
            </a:r>
          </a:p>
          <a:p>
            <a:r>
              <a:rPr lang="en-US" sz="2000" dirty="0">
                <a:latin typeface="Calibri" panose="020F0502020204030204" pitchFamily="34" charset="0"/>
                <a:cs typeface="Calibri" panose="020F0502020204030204" pitchFamily="34" charset="0"/>
              </a:rPr>
              <a:t>Ensure all logistical requirements are met</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Discuss next steps and assign tasks</a:t>
            </a:r>
          </a:p>
          <a:p>
            <a:endParaRPr lang="en-US" dirty="0"/>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18752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8D89AF-09A2-44B3-8124-64CE1BF4FDA0}"/>
              </a:ext>
            </a:extLst>
          </p:cNvPr>
          <p:cNvSpPr>
            <a:spLocks noGrp="1"/>
          </p:cNvSpPr>
          <p:nvPr>
            <p:ph type="title"/>
          </p:nvPr>
        </p:nvSpPr>
        <p:spPr/>
        <p:txBody>
          <a:bodyPr>
            <a:normAutofit fontScale="90000"/>
          </a:bodyPr>
          <a:lstStyle/>
          <a:p>
            <a:r>
              <a:rPr lang="en-US" dirty="0">
                <a:solidFill>
                  <a:schemeClr val="tx1"/>
                </a:solidFill>
                <a:effectLst/>
                <a:ea typeface="Calibri" charset="0"/>
                <a:cs typeface="Calibri" panose="020F0502020204030204" pitchFamily="34" charset="0"/>
              </a:rPr>
              <a:t>Planning Updates</a:t>
            </a:r>
            <a:br>
              <a:rPr lang="en-US" dirty="0">
                <a:effectLst/>
                <a:ea typeface="Calibri" charset="0"/>
                <a:cs typeface="Calibri" panose="020F0502020204030204" pitchFamily="34" charset="0"/>
              </a:rPr>
            </a:br>
            <a:endParaRPr lang="en-US" dirty="0">
              <a:effectLst/>
            </a:endParaRPr>
          </a:p>
        </p:txBody>
      </p:sp>
      <p:sp>
        <p:nvSpPr>
          <p:cNvPr id="3" name="Slide Number Placeholder 2">
            <a:extLst>
              <a:ext uri="{FF2B5EF4-FFF2-40B4-BE49-F238E27FC236}">
                <a16:creationId xmlns:a16="http://schemas.microsoft.com/office/drawing/2014/main" id="{9798F6CE-BB69-44A2-85F3-720709F35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2482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Planning updates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Outcomes of the Midterm Planning Meeting</a:t>
            </a:r>
          </a:p>
          <a:p>
            <a:pPr lvl="1"/>
            <a:r>
              <a:rPr lang="en-US" sz="1700" dirty="0">
                <a:latin typeface="Calibri" panose="020F0502020204030204" pitchFamily="34" charset="0"/>
                <a:cs typeface="Calibri" panose="020F0502020204030204" pitchFamily="34" charset="0"/>
              </a:rPr>
              <a:t>Comments  have been addressed in FPM Document</a:t>
            </a:r>
          </a:p>
          <a:p>
            <a:pPr lvl="1"/>
            <a:r>
              <a:rPr lang="en-US" sz="1700" dirty="0">
                <a:latin typeface="Calibri" panose="020F0502020204030204" pitchFamily="34" charset="0"/>
                <a:cs typeface="Calibri" panose="020F0502020204030204" pitchFamily="34" charset="0"/>
              </a:rPr>
              <a:t>Please continue to submit comments to IPM, MPM, and FPM as contractually required</a:t>
            </a:r>
          </a:p>
          <a:p>
            <a:pPr marL="342900" lvl="1" indent="0">
              <a:buNone/>
            </a:pPr>
            <a:endParaRPr lang="en-US" sz="17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Additional updates</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20656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8D89AF-09A2-44B3-8124-64CE1BF4FDA0}"/>
              </a:ext>
            </a:extLst>
          </p:cNvPr>
          <p:cNvSpPr>
            <a:spLocks noGrp="1"/>
          </p:cNvSpPr>
          <p:nvPr>
            <p:ph type="title"/>
          </p:nvPr>
        </p:nvSpPr>
        <p:spPr/>
        <p:txBody>
          <a:bodyPr>
            <a:normAutofit/>
          </a:bodyPr>
          <a:lstStyle/>
          <a:p>
            <a:r>
              <a:rPr lang="en-US" dirty="0">
                <a:solidFill>
                  <a:schemeClr val="tx1"/>
                </a:solidFill>
                <a:effectLst/>
                <a:ea typeface="Calibri" charset="0"/>
                <a:cs typeface="Calibri" panose="020F0502020204030204" pitchFamily="34" charset="0"/>
              </a:rPr>
              <a:t>Exercise Design</a:t>
            </a:r>
            <a:endParaRPr lang="en-US" dirty="0">
              <a:effectLst/>
            </a:endParaRPr>
          </a:p>
        </p:txBody>
      </p:sp>
      <p:sp>
        <p:nvSpPr>
          <p:cNvPr id="3" name="Slide Number Placeholder 2">
            <a:extLst>
              <a:ext uri="{FF2B5EF4-FFF2-40B4-BE49-F238E27FC236}">
                <a16:creationId xmlns:a16="http://schemas.microsoft.com/office/drawing/2014/main" id="{9798F6CE-BB69-44A2-85F3-720709F35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73120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Design Discussion Points</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3" name="Picture 2">
            <a:extLst>
              <a:ext uri="{FF2B5EF4-FFF2-40B4-BE49-F238E27FC236}">
                <a16:creationId xmlns:a16="http://schemas.microsoft.com/office/drawing/2014/main" id="{47A5C8AC-60BD-46F0-90B8-502A04458958}"/>
              </a:ext>
            </a:extLst>
          </p:cNvPr>
          <p:cNvPicPr>
            <a:picLocks noChangeAspect="1"/>
          </p:cNvPicPr>
          <p:nvPr/>
        </p:nvPicPr>
        <p:blipFill>
          <a:blip r:embed="rId2"/>
          <a:stretch>
            <a:fillRect/>
          </a:stretch>
        </p:blipFill>
        <p:spPr>
          <a:xfrm>
            <a:off x="2325297" y="1147968"/>
            <a:ext cx="6847732" cy="5076290"/>
          </a:xfrm>
          <a:prstGeom prst="rect">
            <a:avLst/>
          </a:prstGeom>
        </p:spPr>
      </p:pic>
    </p:spTree>
    <p:extLst>
      <p:ext uri="{BB962C8B-B14F-4D97-AF65-F5344CB8AC3E}">
        <p14:creationId xmlns:p14="http://schemas.microsoft.com/office/powerpoint/2010/main" val="3765533878"/>
      </p:ext>
    </p:extLst>
  </p:cSld>
  <p:clrMapOvr>
    <a:masterClrMapping/>
  </p:clrMapOvr>
</p:sld>
</file>

<file path=ppt/theme/theme1.xml><?xml version="1.0" encoding="utf-8"?>
<a:theme xmlns:a="http://schemas.openxmlformats.org/drawingml/2006/main" name="Theme2">
  <a:themeElements>
    <a:clrScheme name="RI">
      <a:dk1>
        <a:sysClr val="windowText" lastClr="000000"/>
      </a:dk1>
      <a:lt1>
        <a:sysClr val="window" lastClr="FFFFFF"/>
      </a:lt1>
      <a:dk2>
        <a:srgbClr val="323232"/>
      </a:dk2>
      <a:lt2>
        <a:srgbClr val="E3DED1"/>
      </a:lt2>
      <a:accent1>
        <a:srgbClr val="243658"/>
      </a:accent1>
      <a:accent2>
        <a:srgbClr val="675C53"/>
      </a:accent2>
      <a:accent3>
        <a:srgbClr val="AD8B3A"/>
      </a:accent3>
      <a:accent4>
        <a:srgbClr val="98C4FF"/>
      </a:accent4>
      <a:accent5>
        <a:srgbClr val="E3DED1"/>
      </a:accent5>
      <a:accent6>
        <a:srgbClr val="1D427D"/>
      </a:accent6>
      <a:hlink>
        <a:srgbClr val="989898"/>
      </a:hlink>
      <a:folHlink>
        <a:srgbClr val="464646"/>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60DD1A7C-8D8B-400F-BACA-F7244FC35FBB}" vid="{097EE22B-2F94-4F0D-A478-E13D853CCE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E3CA0C4440444385A5480C7570337C" ma:contentTypeVersion="14" ma:contentTypeDescription="Create a new document." ma:contentTypeScope="" ma:versionID="caab901d80754a74f1b1998f2eadef85">
  <xsd:schema xmlns:xsd="http://www.w3.org/2001/XMLSchema" xmlns:xs="http://www.w3.org/2001/XMLSchema" xmlns:p="http://schemas.microsoft.com/office/2006/metadata/properties" xmlns:ns2="e657694c-114f-431e-9d17-3bdd7a4941de" xmlns:ns3="058f4e35-b3f2-4a2f-8a15-5de3cd9cafbb" targetNamespace="http://schemas.microsoft.com/office/2006/metadata/properties" ma:root="true" ma:fieldsID="a90aef63ecc44800522b3d26e682bec4" ns2:_="" ns3:_="">
    <xsd:import namespace="e657694c-114f-431e-9d17-3bdd7a4941de"/>
    <xsd:import namespace="058f4e35-b3f2-4a2f-8a15-5de3cd9caf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57694c-114f-431e-9d17-3bdd7a494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dcf1511-0aa8-4c72-be8c-c7f622dcfa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8f4e35-b3f2-4a2f-8a15-5de3cd9caf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c21d23-beba-4c3c-9e70-6c7f50713a82}" ma:internalName="TaxCatchAll" ma:showField="CatchAllData" ma:web="058f4e35-b3f2-4a2f-8a15-5de3cd9caf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58f4e35-b3f2-4a2f-8a15-5de3cd9cafbb">
      <UserInfo>
        <DisplayName>Darrin Pruitt</DisplayName>
        <AccountId>27</AccountId>
        <AccountType/>
      </UserInfo>
      <UserInfo>
        <DisplayName>Taina Lopez</DisplayName>
        <AccountId>53</AccountId>
        <AccountType/>
      </UserInfo>
      <UserInfo>
        <DisplayName>Marsha Williams</DisplayName>
        <AccountId>52</AccountId>
        <AccountType/>
      </UserInfo>
      <UserInfo>
        <DisplayName>Heather Murphy</DisplayName>
        <AccountId>1972</AccountId>
        <AccountType/>
      </UserInfo>
      <UserInfo>
        <DisplayName>David Miller Jr</DisplayName>
        <AccountId>1058</AccountId>
        <AccountType/>
      </UserInfo>
      <UserInfo>
        <DisplayName>Chanukka Smith</DisplayName>
        <AccountId>48</AccountId>
        <AccountType/>
      </UserInfo>
    </SharedWithUsers>
    <lcf76f155ced4ddcb4097134ff3c332f xmlns="e657694c-114f-431e-9d17-3bdd7a4941de">
      <Terms xmlns="http://schemas.microsoft.com/office/infopath/2007/PartnerControls"/>
    </lcf76f155ced4ddcb4097134ff3c332f>
    <TaxCatchAll xmlns="058f4e35-b3f2-4a2f-8a15-5de3cd9cafb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33BD30-79B2-4BF6-A9CF-5CF43F856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57694c-114f-431e-9d17-3bdd7a4941de"/>
    <ds:schemaRef ds:uri="058f4e35-b3f2-4a2f-8a15-5de3cd9ca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2A3428-4B57-4374-95A6-E7C588FAF5B2}">
  <ds:schemaRefs>
    <ds:schemaRef ds:uri="http://schemas.microsoft.com/office/2006/metadata/properties"/>
    <ds:schemaRef ds:uri="http://purl.org/dc/terms/"/>
    <ds:schemaRef ds:uri="http://purl.org/dc/dcmitype/"/>
    <ds:schemaRef ds:uri="http://purl.org/dc/elements/1.1/"/>
    <ds:schemaRef ds:uri="058f4e35-b3f2-4a2f-8a15-5de3cd9cafbb"/>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e657694c-114f-431e-9d17-3bdd7a4941de"/>
  </ds:schemaRefs>
</ds:datastoreItem>
</file>

<file path=customXml/itemProps3.xml><?xml version="1.0" encoding="utf-8"?>
<ds:datastoreItem xmlns:ds="http://schemas.openxmlformats.org/officeDocument/2006/customXml" ds:itemID="{C4C3DB46-41FE-444C-B940-BC193D4780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6513</TotalTime>
  <Words>1229</Words>
  <Application>Microsoft Office PowerPoint</Application>
  <PresentationFormat>Widescreen</PresentationFormat>
  <Paragraphs>207</Paragraphs>
  <Slides>26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Franklin Gothic Book</vt:lpstr>
      <vt:lpstr>Segoe UI</vt:lpstr>
      <vt:lpstr>Segoe UI Semibold</vt:lpstr>
      <vt:lpstr>Symbol</vt:lpstr>
      <vt:lpstr>Wingdings</vt:lpstr>
      <vt:lpstr>Wingdings 3</vt:lpstr>
      <vt:lpstr>Theme2</vt:lpstr>
      <vt:lpstr> Hospital Preparedness Program (HPP)  Budget Period 4 (BP4) Burn Surge TTX   Tabletop Exercise</vt:lpstr>
      <vt:lpstr>Welcome!</vt:lpstr>
      <vt:lpstr>Outline – Meeting Agenda</vt:lpstr>
      <vt:lpstr>Trusted Agents</vt:lpstr>
      <vt:lpstr>Meeting Objectives</vt:lpstr>
      <vt:lpstr>Planning Updates </vt:lpstr>
      <vt:lpstr>Planning updates</vt:lpstr>
      <vt:lpstr>Exercise Design</vt:lpstr>
      <vt:lpstr>Exercise Design Discussion Points</vt:lpstr>
      <vt:lpstr>Exercise Objectives</vt:lpstr>
      <vt:lpstr>Exercise Objectives</vt:lpstr>
      <vt:lpstr>Scenario</vt:lpstr>
      <vt:lpstr>Exercise Participants</vt:lpstr>
      <vt:lpstr>Review Exercise Documentation</vt:lpstr>
      <vt:lpstr>Exercise Development</vt:lpstr>
      <vt:lpstr>Exercise Development Discussion Points</vt:lpstr>
      <vt:lpstr>Discussion</vt:lpstr>
      <vt:lpstr>Exercise Schedule</vt:lpstr>
      <vt:lpstr>Exercise Staffing</vt:lpstr>
      <vt:lpstr>Exercise Planning Timeline </vt:lpstr>
      <vt:lpstr>Outstanding Issues</vt:lpstr>
      <vt:lpstr>Conclusion </vt:lpstr>
      <vt:lpstr>Action Items</vt:lpstr>
      <vt:lpstr>Next Meetings</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Chanukka Smith</dc:creator>
  <cp:lastModifiedBy>Ari S. Rubinstein</cp:lastModifiedBy>
  <cp:revision>55</cp:revision>
  <dcterms:created xsi:type="dcterms:W3CDTF">2021-08-26T13:48:59Z</dcterms:created>
  <dcterms:modified xsi:type="dcterms:W3CDTF">2023-01-17T18:35:38Z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0x0101009CE3CA0C4440444385A5480C7570337C</vt:lpwstr>
  </property>
  <property fmtid="{D5CDD505-2E9C-101B-9397-08002B2CF9AE}" pid="3" name="MediaServiceImageTags">
    <vt:lpwstr/>
  </property>
</Properties>
</file>