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30"/>
  </p:notesMasterIdLst>
  <p:sldIdLst>
    <p:sldId id="259" r:id="rId5"/>
    <p:sldId id="271" r:id="rId6"/>
    <p:sldId id="615" r:id="rId7"/>
    <p:sldId id="720" r:id="rId8"/>
    <p:sldId id="671" r:id="rId9"/>
    <p:sldId id="722" r:id="rId10"/>
    <p:sldId id="724" r:id="rId11"/>
    <p:sldId id="725" r:id="rId12"/>
    <p:sldId id="628" r:id="rId13"/>
    <p:sldId id="726" r:id="rId14"/>
    <p:sldId id="716" r:id="rId15"/>
    <p:sldId id="727" r:id="rId16"/>
    <p:sldId id="728" r:id="rId17"/>
    <p:sldId id="737" r:id="rId18"/>
    <p:sldId id="626" r:id="rId19"/>
    <p:sldId id="730" r:id="rId20"/>
    <p:sldId id="731" r:id="rId21"/>
    <p:sldId id="736" r:id="rId22"/>
    <p:sldId id="732" r:id="rId23"/>
    <p:sldId id="733" r:id="rId24"/>
    <p:sldId id="261" r:id="rId25"/>
    <p:sldId id="734" r:id="rId26"/>
    <p:sldId id="735" r:id="rId27"/>
    <p:sldId id="262" r:id="rId28"/>
    <p:sldId id="63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D3A554-3511-DB49-C4EE-DEE71840E4FB}" name="Marsha Williams" initials="MW" userId="S::mradclif@health.nyc.gov::5217fba0-e92d-45f5-8eba-9f3068412a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20" autoAdjust="0"/>
  </p:normalViewPr>
  <p:slideViewPr>
    <p:cSldViewPr snapToGrid="0">
      <p:cViewPr varScale="1">
        <p:scale>
          <a:sx n="66" d="100"/>
          <a:sy n="66"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31E3B-E294-4402-8CBD-829333F4A48D}" type="datetimeFigureOut">
              <a:rPr lang="en-US" smtClean="0"/>
              <a:t>10/3/2022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06916-CA80-4491-95F3-EF5D68D8A46B}" type="slidenum">
              <a:rPr lang="en-US" smtClean="0"/>
              <a:t>‹#›</a:t>
            </a:fld>
            <a:endParaRPr lang="en-US" dirty="0"/>
          </a:p>
        </p:txBody>
      </p:sp>
    </p:spTree>
    <p:extLst>
      <p:ext uri="{BB962C8B-B14F-4D97-AF65-F5344CB8AC3E}">
        <p14:creationId xmlns:p14="http://schemas.microsoft.com/office/powerpoint/2010/main" val="255070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7B995-136A-4A15-87A5-26420C3C1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7B995-136A-4A15-87A5-26420C3C1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0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65699-3736-4B3F-ABA1-983662B25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B664E8-6A70-4444-926B-BAC9C2DA711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10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65699-3736-4B3F-ABA1-983662B25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B664E8-6A70-4444-926B-BAC9C2DA711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8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3D23672-1255-4944-80F9-697DA713D99F}"/>
              </a:ext>
            </a:extLst>
          </p:cNvPr>
          <p:cNvPicPr/>
          <p:nvPr userDrawn="1"/>
        </p:nvPicPr>
        <p:blipFill rotWithShape="1">
          <a:blip r:embed="rId2" cstate="print">
            <a:extLst>
              <a:ext uri="{28A0092B-C50C-407E-A947-70E740481C1C}">
                <a14:useLocalDpi xmlns:a14="http://schemas.microsoft.com/office/drawing/2010/main" val="0"/>
              </a:ext>
            </a:extLst>
          </a:blip>
          <a:srcRect l="2151" t="11830" b="7510"/>
          <a:stretch/>
        </p:blipFill>
        <p:spPr bwMode="auto">
          <a:xfrm>
            <a:off x="0" y="918934"/>
            <a:ext cx="12192000" cy="4834299"/>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88F82E72-AA3C-4613-A301-03F1B18BDBD3}"/>
              </a:ext>
            </a:extLst>
          </p:cNvPr>
          <p:cNvSpPr/>
          <p:nvPr userDrawn="1"/>
        </p:nvSpPr>
        <p:spPr>
          <a:xfrm>
            <a:off x="0" y="4417798"/>
            <a:ext cx="12185995" cy="60898"/>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7DE9209E-7C1E-483E-89BD-D34AC22D4CCC}"/>
              </a:ext>
            </a:extLst>
          </p:cNvPr>
          <p:cNvSpPr/>
          <p:nvPr userDrawn="1"/>
        </p:nvSpPr>
        <p:spPr>
          <a:xfrm>
            <a:off x="0" y="838972"/>
            <a:ext cx="12185995" cy="159919"/>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90E5DA22-F70B-4415-8651-27F112299E14}"/>
              </a:ext>
            </a:extLst>
          </p:cNvPr>
          <p:cNvSpPr/>
          <p:nvPr/>
        </p:nvSpPr>
        <p:spPr>
          <a:xfrm>
            <a:off x="0" y="4478696"/>
            <a:ext cx="12192000" cy="2386566"/>
          </a:xfrm>
          <a:prstGeom prst="rect">
            <a:avLst/>
          </a:prstGeom>
          <a:solidFill>
            <a:srgbClr val="079FB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911397" y="4435217"/>
            <a:ext cx="10363200" cy="1088478"/>
          </a:xfrm>
        </p:spPr>
        <p:txBody>
          <a:bodyPr anchor="b">
            <a:normAutofit/>
          </a:bodyPr>
          <a:lstStyle>
            <a:lvl1pPr algn="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547247"/>
            <a:ext cx="10363200" cy="762000"/>
          </a:xfrm>
        </p:spPr>
        <p:txBody>
          <a:bodyPr>
            <a:normAutofit/>
          </a:bodyPr>
          <a:lstStyle>
            <a:lvl1pPr marL="0" indent="0" algn="r">
              <a:buNone/>
              <a:defRPr sz="2400">
                <a:solidFill>
                  <a:srgbClr val="012060"/>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186548" y="6453786"/>
            <a:ext cx="10566400" cy="273050"/>
          </a:xfrm>
          <a:prstGeom prst="rect">
            <a:avLst/>
          </a:prstGeom>
        </p:spPr>
        <p:txBody>
          <a:bodyPr/>
          <a:lstStyle>
            <a:lvl1pPr>
              <a:defRPr sz="1100">
                <a:solidFill>
                  <a:schemeClr val="bg1"/>
                </a:solidFill>
              </a:defRPr>
            </a:lvl1pPr>
          </a:lstStyle>
          <a:p>
            <a:endParaRPr lang="en-US" dirty="0"/>
          </a:p>
        </p:txBody>
      </p:sp>
      <p:sp>
        <p:nvSpPr>
          <p:cNvPr id="6" name="Slide Number Placeholder 5"/>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212037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Divider">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2176272"/>
            <a:ext cx="10972800" cy="1645920"/>
          </a:xfrm>
        </p:spPr>
        <p:txBody>
          <a:bodyPr lIns="0" rIns="0" anchor="b" anchorCtr="0">
            <a:noAutofit/>
          </a:bodyPr>
          <a:lstStyle>
            <a:lvl1pPr>
              <a:lnSpc>
                <a:spcPct val="80000"/>
              </a:lnSpc>
              <a:spcAft>
                <a:spcPts val="450"/>
              </a:spcAft>
              <a:defRPr sz="4500">
                <a:effectLst>
                  <a:outerShdw blurRad="127000" sx="102000" sy="102000" algn="ctr" rotWithShape="0">
                    <a:schemeClr val="tx1">
                      <a:lumMod val="85000"/>
                      <a:lumOff val="15000"/>
                      <a:alpha val="40000"/>
                    </a:schemeClr>
                  </a:outerShdw>
                </a:effectLst>
                <a:latin typeface="+mj-lt"/>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8905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87AFF4-71EF-4261-AF57-12DF11F311B3}"/>
              </a:ext>
            </a:extLst>
          </p:cNvPr>
          <p:cNvSpPr/>
          <p:nvPr/>
        </p:nvSpPr>
        <p:spPr>
          <a:xfrm>
            <a:off x="1" y="949519"/>
            <a:ext cx="12185995" cy="4806522"/>
          </a:xfrm>
          <a:prstGeom prst="rect">
            <a:avLst/>
          </a:prstGeom>
          <a:solidFill>
            <a:srgbClr val="07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ooter Placeholder 4">
            <a:extLst>
              <a:ext uri="{FF2B5EF4-FFF2-40B4-BE49-F238E27FC236}">
                <a16:creationId xmlns:a16="http://schemas.microsoft.com/office/drawing/2014/main" id="{8994D5E6-F9BB-4821-97BB-39448967ED60}"/>
              </a:ext>
            </a:extLst>
          </p:cNvPr>
          <p:cNvSpPr>
            <a:spLocks noGrp="1"/>
          </p:cNvSpPr>
          <p:nvPr>
            <p:ph type="ftr" sz="quarter" idx="11"/>
          </p:nvPr>
        </p:nvSpPr>
        <p:spPr>
          <a:xfrm>
            <a:off x="1016000" y="6356351"/>
            <a:ext cx="10566400" cy="273050"/>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8BD1D56B-2446-4BF6-B170-9DAB2ED55250}"/>
              </a:ext>
            </a:extLst>
          </p:cNvPr>
          <p:cNvSpPr>
            <a:spLocks noGrp="1"/>
          </p:cNvSpPr>
          <p:nvPr>
            <p:ph type="sldNum" sz="quarter" idx="12"/>
          </p:nvPr>
        </p:nvSpPr>
        <p:spPr>
          <a:xfrm>
            <a:off x="8737600" y="6356353"/>
            <a:ext cx="2844800" cy="365125"/>
          </a:xfrm>
          <a:prstGeom prst="rect">
            <a:avLst/>
          </a:prstGeom>
        </p:spPr>
        <p:txBody>
          <a:bodyPr/>
          <a:lstStyle/>
          <a:p>
            <a:fld id="{383A4B26-F65E-4771-8FFD-84ABE4FCD18A}" type="slidenum">
              <a:rPr lang="en-US" smtClean="0"/>
              <a:t>‹#›</a:t>
            </a:fld>
            <a:endParaRPr lang="en-US" dirty="0"/>
          </a:p>
        </p:txBody>
      </p:sp>
      <p:sp>
        <p:nvSpPr>
          <p:cNvPr id="8" name="Rectangle 7">
            <a:extLst>
              <a:ext uri="{FF2B5EF4-FFF2-40B4-BE49-F238E27FC236}">
                <a16:creationId xmlns:a16="http://schemas.microsoft.com/office/drawing/2014/main" id="{6F8C86B8-98B8-4621-B917-5A2CFF217DFC}"/>
              </a:ext>
            </a:extLst>
          </p:cNvPr>
          <p:cNvSpPr/>
          <p:nvPr/>
        </p:nvSpPr>
        <p:spPr>
          <a:xfrm>
            <a:off x="0" y="5789985"/>
            <a:ext cx="12185995" cy="1075277"/>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A8A1BAD-2528-480D-81E9-901277CE9FD6}"/>
              </a:ext>
            </a:extLst>
          </p:cNvPr>
          <p:cNvSpPr>
            <a:spLocks noGrp="1"/>
          </p:cNvSpPr>
          <p:nvPr>
            <p:ph type="title"/>
          </p:nvPr>
        </p:nvSpPr>
        <p:spPr>
          <a:xfrm>
            <a:off x="914400" y="3025020"/>
            <a:ext cx="10464800" cy="1285898"/>
          </a:xfrm>
        </p:spPr>
        <p:txBody>
          <a:bodyPr anchor="b"/>
          <a:lstStyle>
            <a:lvl1pPr algn="ctr">
              <a:defRPr sz="3600"/>
            </a:lvl1pPr>
          </a:lstStyle>
          <a:p>
            <a:r>
              <a:rPr lang="en-US"/>
              <a:t>Click to edit Master title style</a:t>
            </a:r>
          </a:p>
        </p:txBody>
      </p:sp>
      <p:sp>
        <p:nvSpPr>
          <p:cNvPr id="21" name="Text Placeholder 20">
            <a:extLst>
              <a:ext uri="{FF2B5EF4-FFF2-40B4-BE49-F238E27FC236}">
                <a16:creationId xmlns:a16="http://schemas.microsoft.com/office/drawing/2014/main" id="{B39B05E5-B0CD-4AD5-87F9-58156FBFDB51}"/>
              </a:ext>
            </a:extLst>
          </p:cNvPr>
          <p:cNvSpPr>
            <a:spLocks noGrp="1"/>
          </p:cNvSpPr>
          <p:nvPr>
            <p:ph type="body" sz="quarter" idx="13"/>
          </p:nvPr>
        </p:nvSpPr>
        <p:spPr>
          <a:xfrm>
            <a:off x="914400" y="4323410"/>
            <a:ext cx="10464800" cy="1035574"/>
          </a:xfrm>
        </p:spPr>
        <p:txBody>
          <a:bodyPr>
            <a:normAutofit/>
          </a:bodyPr>
          <a:lstStyle>
            <a:lvl1pPr marL="0" indent="0" algn="ctr">
              <a:buNone/>
              <a:defRPr sz="2800">
                <a:solidFill>
                  <a:srgbClr val="01206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3" name="Rectangle 22">
            <a:extLst>
              <a:ext uri="{FF2B5EF4-FFF2-40B4-BE49-F238E27FC236}">
                <a16:creationId xmlns:a16="http://schemas.microsoft.com/office/drawing/2014/main" id="{47022F0D-AC6F-4E70-8465-91778D6E66E8}"/>
              </a:ext>
            </a:extLst>
          </p:cNvPr>
          <p:cNvSpPr/>
          <p:nvPr/>
        </p:nvSpPr>
        <p:spPr>
          <a:xfrm>
            <a:off x="5" y="2778050"/>
            <a:ext cx="12202252" cy="67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Picture 24">
            <a:extLst>
              <a:ext uri="{FF2B5EF4-FFF2-40B4-BE49-F238E27FC236}">
                <a16:creationId xmlns:a16="http://schemas.microsoft.com/office/drawing/2014/main" id="{445C7B32-3492-4FF0-B693-0D1647F72D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80320" y="6007859"/>
            <a:ext cx="1532960" cy="639526"/>
          </a:xfrm>
          <a:prstGeom prst="rect">
            <a:avLst/>
          </a:prstGeom>
          <a:noFill/>
          <a:ln>
            <a:noFill/>
          </a:ln>
          <a:effectLst/>
        </p:spPr>
      </p:pic>
      <p:pic>
        <p:nvPicPr>
          <p:cNvPr id="26" name="Picture 25">
            <a:extLst>
              <a:ext uri="{FF2B5EF4-FFF2-40B4-BE49-F238E27FC236}">
                <a16:creationId xmlns:a16="http://schemas.microsoft.com/office/drawing/2014/main" id="{0264E315-8DDE-4F57-B9CA-E01F88A2F38E}"/>
              </a:ext>
            </a:extLst>
          </p:cNvPr>
          <p:cNvPicPr/>
          <p:nvPr userDrawn="1"/>
        </p:nvPicPr>
        <p:blipFill rotWithShape="1">
          <a:blip r:embed="rId3" cstate="print">
            <a:extLst>
              <a:ext uri="{28A0092B-C50C-407E-A947-70E740481C1C}">
                <a14:useLocalDpi xmlns:a14="http://schemas.microsoft.com/office/drawing/2010/main" val="0"/>
              </a:ext>
            </a:extLst>
          </a:blip>
          <a:srcRect l="1271" t="25336" r="880" b="28201"/>
          <a:stretch/>
        </p:blipFill>
        <p:spPr bwMode="auto">
          <a:xfrm>
            <a:off x="-3726" y="1"/>
            <a:ext cx="12205983" cy="2784696"/>
          </a:xfrm>
          <a:prstGeom prst="rect">
            <a:avLst/>
          </a:prstGeom>
          <a:ln>
            <a:noFill/>
          </a:ln>
          <a:extLst>
            <a:ext uri="{53640926-AAD7-44D8-BBD7-CCE9431645EC}">
              <a14:shadowObscured xmlns:a14="http://schemas.microsoft.com/office/drawing/2010/main"/>
            </a:ext>
          </a:extLst>
        </p:spPr>
      </p:pic>
      <p:sp>
        <p:nvSpPr>
          <p:cNvPr id="27" name="Rectangle 26">
            <a:extLst>
              <a:ext uri="{FF2B5EF4-FFF2-40B4-BE49-F238E27FC236}">
                <a16:creationId xmlns:a16="http://schemas.microsoft.com/office/drawing/2014/main" id="{2AAFFE66-6C08-4788-A57B-30EA9234D6BE}"/>
              </a:ext>
            </a:extLst>
          </p:cNvPr>
          <p:cNvSpPr/>
          <p:nvPr userDrawn="1"/>
        </p:nvSpPr>
        <p:spPr>
          <a:xfrm flipV="1">
            <a:off x="16262" y="4277169"/>
            <a:ext cx="12155751" cy="45719"/>
          </a:xfrm>
          <a:prstGeom prst="rect">
            <a:avLst/>
          </a:prstGeom>
          <a:gradFill flip="none" rotWithShape="1">
            <a:gsLst>
              <a:gs pos="0">
                <a:schemeClr val="accent1">
                  <a:lumMod val="10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6614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799"/>
            <a:ext cx="10972800" cy="4572001"/>
          </a:xfrm>
        </p:spPr>
        <p:txBody>
          <a:bodyPr/>
          <a:lstStyle>
            <a:lvl1pPr>
              <a:defRPr sz="210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2FBCFAE-411C-4856-9E00-989D54512587}"/>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98965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FF1183A-2B3E-48E7-99C1-0D72611A9BB3}"/>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62675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2875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28750"/>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068512"/>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86FFFD71-37EA-4EBA-B3F2-A7B660184505}"/>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259696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A9EA5F77-8F69-4A70-B645-65EBA426BE22}"/>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97069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29A14A6-23B7-436E-957B-4A1674E8FB7B}"/>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2311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3"/>
            <a:ext cx="11582400" cy="806447"/>
          </a:xfrm>
        </p:spPr>
        <p:txBody>
          <a:bodyPr anchor="b">
            <a:normAutofit/>
          </a:bodyPr>
          <a:lstStyle>
            <a:lvl1pPr algn="l">
              <a:defRPr sz="3000" b="1">
                <a:latin typeface="+mn-lt"/>
              </a:defRPr>
            </a:lvl1pPr>
          </a:lstStyle>
          <a:p>
            <a:r>
              <a:rPr lang="en-US"/>
              <a:t>Click to edit Master title style</a:t>
            </a:r>
          </a:p>
        </p:txBody>
      </p:sp>
      <p:sp>
        <p:nvSpPr>
          <p:cNvPr id="3" name="Picture Placeholder 2"/>
          <p:cNvSpPr>
            <a:spLocks noGrp="1"/>
          </p:cNvSpPr>
          <p:nvPr>
            <p:ph type="pic" idx="1"/>
          </p:nvPr>
        </p:nvSpPr>
        <p:spPr>
          <a:xfrm>
            <a:off x="304800" y="1295402"/>
            <a:ext cx="11582400" cy="407193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304800" y="5367338"/>
            <a:ext cx="11582400" cy="804862"/>
          </a:xfrm>
        </p:spPr>
        <p:txBody>
          <a:bodyPr anchor="ct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Rectangle 7">
            <a:extLst>
              <a:ext uri="{FF2B5EF4-FFF2-40B4-BE49-F238E27FC236}">
                <a16:creationId xmlns:a16="http://schemas.microsoft.com/office/drawing/2014/main" id="{9FB57008-026B-4943-87B3-00D3D1D7F93C}"/>
              </a:ext>
            </a:extLst>
          </p:cNvPr>
          <p:cNvSpPr/>
          <p:nvPr/>
        </p:nvSpPr>
        <p:spPr>
          <a:xfrm>
            <a:off x="-16257" y="5348166"/>
            <a:ext cx="12208257" cy="620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57CE3A4-471B-47E3-82C4-1864F0C63C45}"/>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5848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B5F58D4-2563-4508-9128-A102A5A527A0}"/>
              </a:ext>
            </a:extLst>
          </p:cNvPr>
          <p:cNvPicPr/>
          <p:nvPr userDrawn="1"/>
        </p:nvPicPr>
        <p:blipFill rotWithShape="1">
          <a:blip r:embed="rId2" cstate="print">
            <a:extLst>
              <a:ext uri="{28A0092B-C50C-407E-A947-70E740481C1C}">
                <a14:useLocalDpi xmlns:a14="http://schemas.microsoft.com/office/drawing/2010/main" val="0"/>
              </a:ext>
            </a:extLst>
          </a:blip>
          <a:srcRect l="2151" t="11830" b="7510"/>
          <a:stretch/>
        </p:blipFill>
        <p:spPr bwMode="auto">
          <a:xfrm>
            <a:off x="0" y="2580"/>
            <a:ext cx="12192000" cy="6855421"/>
          </a:xfrm>
          <a:prstGeom prst="rect">
            <a:avLst/>
          </a:prstGeom>
          <a:ln>
            <a:noFill/>
          </a:ln>
          <a:extLst>
            <a:ext uri="{53640926-AAD7-44D8-BBD7-CCE9431645EC}">
              <a14:shadowObscured xmlns:a14="http://schemas.microsoft.com/office/drawing/2010/main"/>
            </a:ext>
          </a:extLst>
        </p:spPr>
      </p:pic>
      <p:grpSp>
        <p:nvGrpSpPr>
          <p:cNvPr id="10" name="Group 9"/>
          <p:cNvGrpSpPr/>
          <p:nvPr/>
        </p:nvGrpSpPr>
        <p:grpSpPr>
          <a:xfrm>
            <a:off x="0" y="403628"/>
            <a:ext cx="12192000" cy="5883666"/>
            <a:chOff x="0" y="341312"/>
            <a:chExt cx="9144000" cy="6173788"/>
          </a:xfrm>
        </p:grpSpPr>
        <p:sp>
          <p:nvSpPr>
            <p:cNvPr id="9" name="Rectangle 8"/>
            <p:cNvSpPr/>
            <p:nvPr userDrawn="1"/>
          </p:nvSpPr>
          <p:spPr>
            <a:xfrm>
              <a:off x="0" y="342900"/>
              <a:ext cx="9144000" cy="6172200"/>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457200"/>
              <a:ext cx="9144000" cy="59436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0" y="341312"/>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505575"/>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title"/>
          </p:nvPr>
        </p:nvSpPr>
        <p:spPr>
          <a:xfrm>
            <a:off x="711203" y="3962403"/>
            <a:ext cx="10871199" cy="1371599"/>
          </a:xfrm>
        </p:spPr>
        <p:txBody>
          <a:bodyPr anchor="b" anchorCtr="0">
            <a:normAutofit/>
          </a:bodyPr>
          <a:lstStyle>
            <a:lvl1pPr algn="l">
              <a:defRPr sz="4400" b="0" cap="none" baseline="0">
                <a:solidFill>
                  <a:schemeClr val="bg1"/>
                </a:solidFill>
                <a:latin typeface="+mj-lt"/>
              </a:defRPr>
            </a:lvl1pPr>
          </a:lstStyle>
          <a:p>
            <a:r>
              <a:rPr lang="en-US"/>
              <a:t>Click to edit Master title style</a:t>
            </a:r>
          </a:p>
        </p:txBody>
      </p:sp>
      <p:sp>
        <p:nvSpPr>
          <p:cNvPr id="3" name="Rectangle 2"/>
          <p:cNvSpPr>
            <a:spLocks noGrp="1"/>
          </p:cNvSpPr>
          <p:nvPr>
            <p:ph type="body" idx="1"/>
          </p:nvPr>
        </p:nvSpPr>
        <p:spPr>
          <a:xfrm>
            <a:off x="743035" y="5438777"/>
            <a:ext cx="10839365" cy="776179"/>
          </a:xfrm>
        </p:spPr>
        <p:txBody>
          <a:bodyPr anchor="t" anchorCtr="0">
            <a:normAutofit/>
          </a:bodyPr>
          <a:lstStyle>
            <a:lvl1pPr marL="0" indent="0">
              <a:buNone/>
              <a:defRPr sz="1600" cap="all" spc="1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5" name="Picture 14">
            <a:extLst>
              <a:ext uri="{FF2B5EF4-FFF2-40B4-BE49-F238E27FC236}">
                <a16:creationId xmlns:a16="http://schemas.microsoft.com/office/drawing/2014/main" id="{776C78D0-F3A6-45BF-8C9F-E4AD7FEA97C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8635" y="6369606"/>
            <a:ext cx="1121664" cy="431244"/>
          </a:xfrm>
          <a:prstGeom prst="rect">
            <a:avLst/>
          </a:prstGeom>
          <a:noFill/>
          <a:ln>
            <a:noFill/>
          </a:ln>
          <a:effectLst/>
        </p:spPr>
      </p:pic>
      <p:sp>
        <p:nvSpPr>
          <p:cNvPr id="16" name="Slide Number Placeholder 5">
            <a:extLst>
              <a:ext uri="{FF2B5EF4-FFF2-40B4-BE49-F238E27FC236}">
                <a16:creationId xmlns:a16="http://schemas.microsoft.com/office/drawing/2014/main" id="{FEDE1AD4-83E7-461C-A97B-67CE0E9A31F2}"/>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30743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0C2E9-1C55-4107-80B9-99339EA1CB40}"/>
              </a:ext>
            </a:extLst>
          </p:cNvPr>
          <p:cNvSpPr/>
          <p:nvPr/>
        </p:nvSpPr>
        <p:spPr>
          <a:xfrm>
            <a:off x="-2" y="6126163"/>
            <a:ext cx="12192001" cy="739096"/>
          </a:xfrm>
          <a:prstGeom prst="rect">
            <a:avLst/>
          </a:prstGeom>
          <a:solidFill>
            <a:srgbClr val="01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chemeClr val="bg1"/>
              </a:solidFill>
            </a:endParaRPr>
          </a:p>
        </p:txBody>
      </p:sp>
      <p:sp>
        <p:nvSpPr>
          <p:cNvPr id="3" name="Text Placeholder 2"/>
          <p:cNvSpPr>
            <a:spLocks noGrp="1"/>
          </p:cNvSpPr>
          <p:nvPr>
            <p:ph type="body" idx="1"/>
          </p:nvPr>
        </p:nvSpPr>
        <p:spPr>
          <a:xfrm>
            <a:off x="609600" y="1425315"/>
            <a:ext cx="10972800" cy="45529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0A5EB4A5-5FB9-4326-80AA-853BD2431C09}"/>
              </a:ext>
            </a:extLst>
          </p:cNvPr>
          <p:cNvSpPr/>
          <p:nvPr/>
        </p:nvSpPr>
        <p:spPr>
          <a:xfrm>
            <a:off x="-3988" y="0"/>
            <a:ext cx="12195989" cy="1295400"/>
          </a:xfrm>
          <a:prstGeom prst="rect">
            <a:avLst/>
          </a:prstGeom>
          <a:solidFill>
            <a:srgbClr val="07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09600" y="274641"/>
            <a:ext cx="10972800" cy="872907"/>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233C181B-8B92-4180-BAE5-AFF7EDA665F2}"/>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09601" y="6295342"/>
            <a:ext cx="1125297" cy="400738"/>
          </a:xfrm>
          <a:prstGeom prst="rect">
            <a:avLst/>
          </a:prstGeom>
          <a:noFill/>
          <a:ln>
            <a:noFill/>
          </a:ln>
          <a:effectLst/>
        </p:spPr>
      </p:pic>
      <p:sp>
        <p:nvSpPr>
          <p:cNvPr id="13" name="Rectangle 12">
            <a:extLst>
              <a:ext uri="{FF2B5EF4-FFF2-40B4-BE49-F238E27FC236}">
                <a16:creationId xmlns:a16="http://schemas.microsoft.com/office/drawing/2014/main" id="{9CD1BF99-7181-462D-A9A0-522D77672985}"/>
              </a:ext>
            </a:extLst>
          </p:cNvPr>
          <p:cNvSpPr/>
          <p:nvPr userDrawn="1"/>
        </p:nvSpPr>
        <p:spPr>
          <a:xfrm>
            <a:off x="1858780" y="6445770"/>
            <a:ext cx="10313233" cy="57436"/>
          </a:xfrm>
          <a:prstGeom prst="rect">
            <a:avLst/>
          </a:prstGeom>
          <a:gradFill flip="none" rotWithShape="1">
            <a:gsLst>
              <a:gs pos="0">
                <a:schemeClr val="accent1">
                  <a:lumMod val="10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lide Number Placeholder 5">
            <a:extLst>
              <a:ext uri="{FF2B5EF4-FFF2-40B4-BE49-F238E27FC236}">
                <a16:creationId xmlns:a16="http://schemas.microsoft.com/office/drawing/2014/main" id="{F885C620-40CF-414D-997C-1E9D5665BFE1}"/>
              </a:ext>
            </a:extLst>
          </p:cNvPr>
          <p:cNvSpPr>
            <a:spLocks noGrp="1"/>
          </p:cNvSpPr>
          <p:nvPr>
            <p:ph type="sldNum" sz="quarter" idx="4"/>
          </p:nvPr>
        </p:nvSpPr>
        <p:spPr>
          <a:xfrm>
            <a:off x="11242619" y="6448427"/>
            <a:ext cx="739515" cy="273050"/>
          </a:xfrm>
          <a:prstGeom prst="rect">
            <a:avLst/>
          </a:prstGeom>
        </p:spPr>
        <p:txBody>
          <a:bodyPr/>
          <a:lstStyle>
            <a:lvl1pPr algn="r">
              <a:defRPr sz="1100" b="1">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343399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l"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Clr>
          <a:srgbClr val="15305B"/>
        </a:buClr>
        <a:buFont typeface="Wingdings" panose="05000000000000000000" pitchFamily="2" charset="2"/>
        <a:buChar char="§"/>
        <a:defRPr sz="2400" kern="1200">
          <a:solidFill>
            <a:schemeClr val="tx1"/>
          </a:solidFill>
          <a:latin typeface="+mn-lt"/>
          <a:ea typeface="+mn-ea"/>
          <a:cs typeface="+mn-cs"/>
        </a:defRPr>
      </a:lvl1pPr>
      <a:lvl2pPr marL="601266" indent="-258366" algn="l" defTabSz="685800" rtl="0" eaLnBrk="1" latinLnBrk="0" hangingPunct="1">
        <a:spcBef>
          <a:spcPct val="20000"/>
        </a:spcBef>
        <a:buClr>
          <a:srgbClr val="A98C3B"/>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rgbClr val="15305B"/>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Clr>
          <a:srgbClr val="A98C3B"/>
        </a:buClr>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rgbClr val="15305B"/>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3517212" y="4763822"/>
            <a:ext cx="8308052" cy="1194003"/>
          </a:xfrm>
        </p:spPr>
        <p:txBody>
          <a:bodyPr>
            <a:noAutofit/>
          </a:bodyPr>
          <a:lstStyle/>
          <a:p>
            <a:br>
              <a:rPr lang="en-US" sz="2800" dirty="0"/>
            </a:br>
            <a:r>
              <a:rPr lang="en-US" sz="2000" dirty="0"/>
              <a:t>Hospital Preparedness Program (HPP) </a:t>
            </a:r>
            <a:br>
              <a:rPr lang="en-US" sz="2000" dirty="0"/>
            </a:br>
            <a:r>
              <a:rPr lang="en-US" sz="2000" dirty="0"/>
              <a:t>Budget Period 4 (BP4) Burn Surge TTX  </a:t>
            </a:r>
            <a:br>
              <a:rPr lang="en-US" sz="2000" dirty="0"/>
            </a:br>
            <a:r>
              <a:rPr lang="en-US" sz="2000" dirty="0"/>
              <a:t>“Feel the burn” Tabletop Exercise</a:t>
            </a:r>
          </a:p>
        </p:txBody>
      </p:sp>
      <p:sp>
        <p:nvSpPr>
          <p:cNvPr id="5" name="Rectangle 4"/>
          <p:cNvSpPr>
            <a:spLocks noGrp="1"/>
          </p:cNvSpPr>
          <p:nvPr>
            <p:ph type="subTitle" idx="1"/>
          </p:nvPr>
        </p:nvSpPr>
        <p:spPr>
          <a:xfrm>
            <a:off x="5551074" y="5900057"/>
            <a:ext cx="6045182" cy="957943"/>
          </a:xfrm>
        </p:spPr>
        <p:txBody>
          <a:bodyPr>
            <a:noAutofit/>
          </a:bodyPr>
          <a:lstStyle/>
          <a:p>
            <a:pPr>
              <a:spcBef>
                <a:spcPts val="0"/>
              </a:spcBef>
            </a:pPr>
            <a:r>
              <a:rPr lang="en-US" i="1" dirty="0">
                <a:solidFill>
                  <a:schemeClr val="bg1"/>
                </a:solidFill>
              </a:rPr>
              <a:t>Concept and Objectives Meeting</a:t>
            </a:r>
          </a:p>
          <a:p>
            <a:pPr>
              <a:spcBef>
                <a:spcPts val="0"/>
              </a:spcBef>
            </a:pPr>
            <a:r>
              <a:rPr lang="en-US" i="1" dirty="0">
                <a:solidFill>
                  <a:schemeClr val="bg1"/>
                </a:solidFill>
              </a:rPr>
              <a:t>Date: October 17, 2022, 11:00 a.m.</a:t>
            </a:r>
          </a:p>
          <a:p>
            <a:pPr>
              <a:spcBef>
                <a:spcPts val="0"/>
              </a:spcBef>
            </a:pPr>
            <a:r>
              <a:rPr lang="en-US" i="1" dirty="0">
                <a:solidFill>
                  <a:schemeClr val="bg1"/>
                </a:solidFill>
              </a:rPr>
              <a:t>  </a:t>
            </a:r>
          </a:p>
        </p:txBody>
      </p:sp>
      <p:pic>
        <p:nvPicPr>
          <p:cNvPr id="6" name="Picture 5">
            <a:extLst>
              <a:ext uri="{FF2B5EF4-FFF2-40B4-BE49-F238E27FC236}">
                <a16:creationId xmlns:a16="http://schemas.microsoft.com/office/drawing/2014/main" id="{0E247824-0FF3-4A5E-9324-F0012EAD37E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76140" y="4704644"/>
            <a:ext cx="2541072" cy="1331552"/>
          </a:xfrm>
          <a:prstGeom prst="rect">
            <a:avLst/>
          </a:prstGeom>
          <a:noFill/>
          <a:ln>
            <a:noFill/>
          </a:ln>
          <a:effectLst/>
        </p:spPr>
      </p:pic>
    </p:spTree>
    <p:extLst>
      <p:ext uri="{BB962C8B-B14F-4D97-AF65-F5344CB8AC3E}">
        <p14:creationId xmlns:p14="http://schemas.microsoft.com/office/powerpoint/2010/main" val="183298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Objectives and Capabilities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Exercise objectives </a:t>
            </a:r>
            <a:r>
              <a:rPr lang="en-US" sz="2000" dirty="0">
                <a:latin typeface="Calibri" panose="020F0502020204030204" pitchFamily="34" charset="0"/>
                <a:cs typeface="Calibri" panose="020F0502020204030204" pitchFamily="34" charset="0"/>
              </a:rPr>
              <a:t>are the distinct outcomes that we wish to achieve during this exercise</a:t>
            </a:r>
          </a:p>
          <a:p>
            <a:pPr lvl="1"/>
            <a:r>
              <a:rPr lang="en-US" sz="2000" dirty="0">
                <a:latin typeface="Calibri" panose="020F0502020204030204" pitchFamily="34" charset="0"/>
                <a:cs typeface="Calibri" panose="020F0502020204030204" pitchFamily="34" charset="0"/>
              </a:rPr>
              <a:t>Number of objectives will be reasonable</a:t>
            </a:r>
          </a:p>
          <a:p>
            <a:pPr lvl="1"/>
            <a:r>
              <a:rPr lang="en-US" sz="2000" dirty="0">
                <a:latin typeface="Calibri" panose="020F0502020204030204" pitchFamily="34" charset="0"/>
                <a:cs typeface="Calibri" panose="020F0502020204030204" pitchFamily="34" charset="0"/>
              </a:rPr>
              <a:t>SMART objectives facilitate effective scenario design, exercise conduct, and evaluation</a:t>
            </a:r>
          </a:p>
          <a:p>
            <a:r>
              <a:rPr lang="en-US" sz="2000" b="1" dirty="0">
                <a:latin typeface="Calibri" panose="020F0502020204030204" pitchFamily="34" charset="0"/>
                <a:cs typeface="Calibri" panose="020F0502020204030204" pitchFamily="34" charset="0"/>
              </a:rPr>
              <a:t>Exercise capabilities </a:t>
            </a:r>
            <a:r>
              <a:rPr lang="en-US" sz="2000" dirty="0">
                <a:latin typeface="Calibri" panose="020F0502020204030204" pitchFamily="34" charset="0"/>
                <a:cs typeface="Calibri" panose="020F0502020204030204" pitchFamily="34" charset="0"/>
              </a:rPr>
              <a:t>are the means to accomplish a mission, function, or objective based on the performance of related tasks under specified conditions to target levels of performance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88144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3A25-7C0F-71F1-1AE8-99CF09F4DC74}"/>
              </a:ext>
            </a:extLst>
          </p:cNvPr>
          <p:cNvSpPr>
            <a:spLocks noGrp="1"/>
          </p:cNvSpPr>
          <p:nvPr>
            <p:ph type="title"/>
          </p:nvPr>
        </p:nvSpPr>
        <p:spPr/>
        <p:txBody>
          <a:bodyPr/>
          <a:lstStyle/>
          <a:p>
            <a:r>
              <a:rPr lang="en-US" dirty="0"/>
              <a:t>SMART Guidelines for Exercise Objectives </a:t>
            </a:r>
          </a:p>
        </p:txBody>
      </p:sp>
      <p:sp>
        <p:nvSpPr>
          <p:cNvPr id="4" name="Slide Number Placeholder 3">
            <a:extLst>
              <a:ext uri="{FF2B5EF4-FFF2-40B4-BE49-F238E27FC236}">
                <a16:creationId xmlns:a16="http://schemas.microsoft.com/office/drawing/2014/main" id="{3CE2086B-3E91-16E7-2C57-5F95DC3A9C8D}"/>
              </a:ext>
            </a:extLst>
          </p:cNvPr>
          <p:cNvSpPr>
            <a:spLocks noGrp="1"/>
          </p:cNvSpPr>
          <p:nvPr>
            <p:ph type="sldNum" sz="quarter" idx="12"/>
          </p:nvPr>
        </p:nvSpPr>
        <p:spPr/>
        <p:txBody>
          <a:bodyPr/>
          <a:lstStyle/>
          <a:p>
            <a:fld id="{383A4B26-F65E-4771-8FFD-84ABE4FCD18A}" type="slidenum">
              <a:rPr lang="en-US" smtClean="0"/>
              <a:pPr/>
              <a:t>11</a:t>
            </a:fld>
            <a:endParaRPr lang="en-US" dirty="0"/>
          </a:p>
        </p:txBody>
      </p:sp>
      <p:pic>
        <p:nvPicPr>
          <p:cNvPr id="7" name="Picture 6">
            <a:extLst>
              <a:ext uri="{FF2B5EF4-FFF2-40B4-BE49-F238E27FC236}">
                <a16:creationId xmlns:a16="http://schemas.microsoft.com/office/drawing/2014/main" id="{3671B34C-759F-4A5C-A06A-EC886F6D2E1E}"/>
              </a:ext>
            </a:extLst>
          </p:cNvPr>
          <p:cNvPicPr>
            <a:picLocks noChangeAspect="1"/>
          </p:cNvPicPr>
          <p:nvPr/>
        </p:nvPicPr>
        <p:blipFill>
          <a:blip r:embed="rId2"/>
          <a:stretch>
            <a:fillRect/>
          </a:stretch>
        </p:blipFill>
        <p:spPr>
          <a:xfrm>
            <a:off x="2050473" y="1281164"/>
            <a:ext cx="8776289" cy="4818862"/>
          </a:xfrm>
          <a:prstGeom prst="rect">
            <a:avLst/>
          </a:prstGeom>
        </p:spPr>
      </p:pic>
      <p:pic>
        <p:nvPicPr>
          <p:cNvPr id="8" name="Picture 7">
            <a:extLst>
              <a:ext uri="{FF2B5EF4-FFF2-40B4-BE49-F238E27FC236}">
                <a16:creationId xmlns:a16="http://schemas.microsoft.com/office/drawing/2014/main" id="{FB2D4542-DAED-48C7-8499-9E9A5C98E5F8}"/>
              </a:ext>
            </a:extLst>
          </p:cNvPr>
          <p:cNvPicPr>
            <a:picLocks noChangeAspect="1"/>
          </p:cNvPicPr>
          <p:nvPr/>
        </p:nvPicPr>
        <p:blipFill>
          <a:blip r:embed="rId3"/>
          <a:stretch>
            <a:fillRect/>
          </a:stretch>
        </p:blipFill>
        <p:spPr>
          <a:xfrm>
            <a:off x="3605386" y="1806788"/>
            <a:ext cx="640135" cy="676715"/>
          </a:xfrm>
          <a:prstGeom prst="rect">
            <a:avLst/>
          </a:prstGeom>
        </p:spPr>
      </p:pic>
      <p:pic>
        <p:nvPicPr>
          <p:cNvPr id="9" name="Picture 8">
            <a:extLst>
              <a:ext uri="{FF2B5EF4-FFF2-40B4-BE49-F238E27FC236}">
                <a16:creationId xmlns:a16="http://schemas.microsoft.com/office/drawing/2014/main" id="{4F62E72D-4568-4CFD-8D6F-1B7BD7A67F01}"/>
              </a:ext>
            </a:extLst>
          </p:cNvPr>
          <p:cNvPicPr>
            <a:picLocks noChangeAspect="1"/>
          </p:cNvPicPr>
          <p:nvPr/>
        </p:nvPicPr>
        <p:blipFill>
          <a:blip r:embed="rId4"/>
          <a:stretch>
            <a:fillRect/>
          </a:stretch>
        </p:blipFill>
        <p:spPr>
          <a:xfrm>
            <a:off x="3605385" y="2670769"/>
            <a:ext cx="640135" cy="676715"/>
          </a:xfrm>
          <a:prstGeom prst="rect">
            <a:avLst/>
          </a:prstGeom>
        </p:spPr>
      </p:pic>
      <p:pic>
        <p:nvPicPr>
          <p:cNvPr id="10" name="Picture 9">
            <a:extLst>
              <a:ext uri="{FF2B5EF4-FFF2-40B4-BE49-F238E27FC236}">
                <a16:creationId xmlns:a16="http://schemas.microsoft.com/office/drawing/2014/main" id="{7E877542-B4DA-4045-9B7F-891ACC43CCA5}"/>
              </a:ext>
            </a:extLst>
          </p:cNvPr>
          <p:cNvPicPr>
            <a:picLocks noChangeAspect="1"/>
          </p:cNvPicPr>
          <p:nvPr/>
        </p:nvPicPr>
        <p:blipFill>
          <a:blip r:embed="rId5"/>
          <a:stretch>
            <a:fillRect/>
          </a:stretch>
        </p:blipFill>
        <p:spPr>
          <a:xfrm>
            <a:off x="3605385" y="3534750"/>
            <a:ext cx="640135" cy="676715"/>
          </a:xfrm>
          <a:prstGeom prst="rect">
            <a:avLst/>
          </a:prstGeom>
        </p:spPr>
      </p:pic>
      <p:pic>
        <p:nvPicPr>
          <p:cNvPr id="11" name="Picture 10">
            <a:extLst>
              <a:ext uri="{FF2B5EF4-FFF2-40B4-BE49-F238E27FC236}">
                <a16:creationId xmlns:a16="http://schemas.microsoft.com/office/drawing/2014/main" id="{738BF964-EED8-4FEA-ABDB-7B1D0428AF35}"/>
              </a:ext>
            </a:extLst>
          </p:cNvPr>
          <p:cNvPicPr>
            <a:picLocks noChangeAspect="1"/>
          </p:cNvPicPr>
          <p:nvPr/>
        </p:nvPicPr>
        <p:blipFill>
          <a:blip r:embed="rId6"/>
          <a:stretch>
            <a:fillRect/>
          </a:stretch>
        </p:blipFill>
        <p:spPr>
          <a:xfrm>
            <a:off x="3605385" y="4398731"/>
            <a:ext cx="640135" cy="670618"/>
          </a:xfrm>
          <a:prstGeom prst="rect">
            <a:avLst/>
          </a:prstGeom>
        </p:spPr>
      </p:pic>
      <p:pic>
        <p:nvPicPr>
          <p:cNvPr id="12" name="Picture 11">
            <a:extLst>
              <a:ext uri="{FF2B5EF4-FFF2-40B4-BE49-F238E27FC236}">
                <a16:creationId xmlns:a16="http://schemas.microsoft.com/office/drawing/2014/main" id="{F5C82797-CAAD-42F0-A1FA-0DE51928BEDD}"/>
              </a:ext>
            </a:extLst>
          </p:cNvPr>
          <p:cNvPicPr>
            <a:picLocks noChangeAspect="1"/>
          </p:cNvPicPr>
          <p:nvPr/>
        </p:nvPicPr>
        <p:blipFill>
          <a:blip r:embed="rId7"/>
          <a:stretch>
            <a:fillRect/>
          </a:stretch>
        </p:blipFill>
        <p:spPr>
          <a:xfrm>
            <a:off x="3605385" y="5347364"/>
            <a:ext cx="640135" cy="670618"/>
          </a:xfrm>
          <a:prstGeom prst="rect">
            <a:avLst/>
          </a:prstGeom>
        </p:spPr>
      </p:pic>
    </p:spTree>
    <p:extLst>
      <p:ext uri="{BB962C8B-B14F-4D97-AF65-F5344CB8AC3E}">
        <p14:creationId xmlns:p14="http://schemas.microsoft.com/office/powerpoint/2010/main" val="242207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Proposed Exercise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The exercise planning team aligns each exercise objective to one or more capabilities</a:t>
            </a:r>
          </a:p>
          <a:p>
            <a:r>
              <a:rPr lang="en-US" sz="2000" dirty="0">
                <a:latin typeface="Calibri" panose="020F0502020204030204" pitchFamily="34" charset="0"/>
                <a:cs typeface="Calibri" panose="020F0502020204030204" pitchFamily="34" charset="0"/>
              </a:rPr>
              <a:t>Aligning objectives to a common set of capabilities enables:</a:t>
            </a:r>
            <a:endParaRPr lang="en-US" sz="17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Systematic tracking of progress</a:t>
            </a:r>
          </a:p>
          <a:p>
            <a:pPr lvl="1"/>
            <a:r>
              <a:rPr lang="en-US" sz="2000" dirty="0">
                <a:latin typeface="Calibri" panose="020F0502020204030204" pitchFamily="34" charset="0"/>
                <a:cs typeface="Calibri" panose="020F0502020204030204" pitchFamily="34" charset="0"/>
              </a:rPr>
              <a:t>Standardized exercise data collection </a:t>
            </a:r>
          </a:p>
          <a:p>
            <a:pPr lvl="1"/>
            <a:r>
              <a:rPr lang="en-US" sz="2000" dirty="0">
                <a:latin typeface="Calibri" panose="020F0502020204030204" pitchFamily="34" charset="0"/>
                <a:cs typeface="Calibri" panose="020F0502020204030204" pitchFamily="34" charset="0"/>
              </a:rPr>
              <a:t>Fulfillment of grant funding requirements</a:t>
            </a:r>
          </a:p>
          <a:p>
            <a:r>
              <a:rPr lang="en-US" sz="2000" dirty="0">
                <a:latin typeface="Calibri" panose="020F0502020204030204" pitchFamily="34" charset="0"/>
                <a:cs typeface="Calibri" panose="020F0502020204030204" pitchFamily="34" charset="0"/>
              </a:rPr>
              <a:t>Linking</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objectives to capabilities supports the development of capability targets to be met during the exercise, with associated critical tasks.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86331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Proposed Exercise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400" b="1" dirty="0">
                <a:latin typeface="Calibri" panose="020F0502020204030204" pitchFamily="34" charset="0"/>
                <a:cs typeface="Calibri" panose="020F0502020204030204" pitchFamily="34" charset="0"/>
              </a:rPr>
              <a:t>ASPR Capability #4: Medical Surge</a:t>
            </a:r>
          </a:p>
          <a:p>
            <a:pPr lvl="1"/>
            <a:r>
              <a:rPr lang="en-US" sz="2000" dirty="0">
                <a:latin typeface="Calibri" panose="020F0502020204030204" pitchFamily="34" charset="0"/>
                <a:cs typeface="Calibri" panose="020F0502020204030204" pitchFamily="34" charset="0"/>
              </a:rPr>
              <a:t>Health care organization-including hospitals, EMS, and out-of-hospital providers - deliver timely and efficient care to their patients even when the demand for health care services exceeds available supply.  The HCC, in collaboration with the ESF-8 lead agency, coordinates information and available resources for its members to maintain conventional surge response.  When an emergency overwhelms the HCC’s collective resources, the HCC supports the health care delivery system’s transition to contingency and crisis surge response and promotes a timely return to conventional standards of care as soon as possible.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46927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Proposed Exercise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Objectives align to ASPR </a:t>
            </a:r>
            <a:r>
              <a:rPr lang="en-US" sz="2000" b="1" dirty="0">
                <a:latin typeface="Calibri" panose="020F0502020204030204" pitchFamily="34" charset="0"/>
                <a:cs typeface="Calibri" panose="020F0502020204030204" pitchFamily="34" charset="0"/>
              </a:rPr>
              <a:t>Capability #4: Medical Surge</a:t>
            </a:r>
          </a:p>
          <a:p>
            <a:r>
              <a:rPr lang="en-US" sz="2000" b="1" dirty="0">
                <a:latin typeface="Calibri" panose="020F0502020204030204" pitchFamily="34" charset="0"/>
                <a:cs typeface="Calibri" panose="020F0502020204030204" pitchFamily="34" charset="0"/>
              </a:rPr>
              <a:t>Objective #1</a:t>
            </a:r>
          </a:p>
          <a:p>
            <a:pPr lvl="1"/>
            <a:r>
              <a:rPr lang="en-US" sz="1800" b="0" i="0" dirty="0">
                <a:solidFill>
                  <a:srgbClr val="000000"/>
                </a:solidFill>
                <a:effectLst/>
                <a:latin typeface="Calibri" panose="020F0502020204030204" pitchFamily="34" charset="0"/>
              </a:rPr>
              <a:t>Validate the ability of the HCC members to activate their Mass Casualty Plans within the first operational period in accordance with the NYC HCC Burn Surge Annex.   </a:t>
            </a:r>
            <a:endParaRPr lang="en-US" sz="17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Objective #2</a:t>
            </a:r>
          </a:p>
          <a:p>
            <a:pPr lvl="1"/>
            <a:r>
              <a:rPr lang="en-US" b="0" i="0" dirty="0">
                <a:solidFill>
                  <a:srgbClr val="000000"/>
                </a:solidFill>
                <a:effectLst/>
                <a:latin typeface="Calibri" panose="020F0502020204030204" pitchFamily="34" charset="0"/>
              </a:rPr>
              <a:t>Identify methods that HCC members will employ to triage and prioritize patients for treatment or transfer to specialty facilities within the first operational period in accordance with the NYC HCC Burn Surge Annex. </a:t>
            </a:r>
            <a:endParaRPr lang="en-US" b="1" dirty="0">
              <a:highlight>
                <a:srgbClr val="FFFF00"/>
              </a:highlight>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Objective #3</a:t>
            </a:r>
            <a:endParaRPr lang="en-US" sz="1700" b="1" dirty="0">
              <a:latin typeface="Calibri" panose="020F0502020204030204" pitchFamily="34" charset="0"/>
              <a:cs typeface="Calibri" panose="020F0502020204030204" pitchFamily="34" charset="0"/>
            </a:endParaRPr>
          </a:p>
          <a:p>
            <a:pPr lvl="1"/>
            <a:r>
              <a:rPr lang="en-US" sz="1800" b="0" i="0" dirty="0">
                <a:solidFill>
                  <a:srgbClr val="000000"/>
                </a:solidFill>
                <a:effectLst/>
                <a:latin typeface="Calibri" panose="020F0502020204030204" pitchFamily="34" charset="0"/>
              </a:rPr>
              <a:t>Discuss how HCC members will coordinate during the response when clinical resources are strained or depleted within two hours of the onset of the incident or arrival of patients in accordance with the NYC HCC Burn Surge Annex.  </a:t>
            </a:r>
            <a:endParaRPr lang="en-US" sz="2000" b="0" i="0" dirty="0">
              <a:solidFill>
                <a:srgbClr val="000000"/>
              </a:solidFill>
              <a:effectLst/>
              <a:latin typeface="Calibri" panose="020F0502020204030204" pitchFamily="34" charset="0"/>
            </a:endParaRPr>
          </a:p>
          <a:p>
            <a:pPr lvl="1"/>
            <a:endParaRPr lang="en-US" sz="2000" dirty="0">
              <a:highlight>
                <a:srgbClr val="FFFF00"/>
              </a:highligh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3490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F5AEC-1566-4CB2-AF03-FFC7C47835A4}"/>
              </a:ext>
            </a:extLst>
          </p:cNvPr>
          <p:cNvSpPr>
            <a:spLocks noGrp="1"/>
          </p:cNvSpPr>
          <p:nvPr>
            <p:ph type="title"/>
          </p:nvPr>
        </p:nvSpPr>
        <p:spPr/>
        <p:txBody>
          <a:bodyPr>
            <a:normAutofit/>
          </a:bodyPr>
          <a:lstStyle/>
          <a:p>
            <a:r>
              <a:rPr lang="en-US" dirty="0">
                <a:effectLst/>
              </a:rPr>
              <a:t>Exercise Planning </a:t>
            </a:r>
          </a:p>
        </p:txBody>
      </p:sp>
      <p:sp>
        <p:nvSpPr>
          <p:cNvPr id="3" name="Slide Number Placeholder 2">
            <a:extLst>
              <a:ext uri="{FF2B5EF4-FFF2-40B4-BE49-F238E27FC236}">
                <a16:creationId xmlns:a16="http://schemas.microsoft.com/office/drawing/2014/main" id="{CE9B8616-8043-44BD-86A0-83F34328D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44882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Discussion Points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Planning Team Responsibilities and Members</a:t>
            </a:r>
          </a:p>
          <a:p>
            <a:r>
              <a:rPr lang="en-US" sz="2000" dirty="0">
                <a:latin typeface="Calibri" panose="020F0502020204030204" pitchFamily="34" charset="0"/>
                <a:cs typeface="Calibri" panose="020F0502020204030204" pitchFamily="34" charset="0"/>
              </a:rPr>
              <a:t>Steering Committee Responsibilities and Members</a:t>
            </a:r>
          </a:p>
          <a:p>
            <a:r>
              <a:rPr lang="en-US" sz="2000" dirty="0">
                <a:latin typeface="Calibri" panose="020F0502020204030204" pitchFamily="34" charset="0"/>
                <a:cs typeface="Calibri" panose="020F0502020204030204" pitchFamily="34" charset="0"/>
              </a:rPr>
              <a:t>Planning Timeline and Milestones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427384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Team Responsibilities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Exercise Director: </a:t>
            </a:r>
            <a:r>
              <a:rPr lang="en-US" sz="2000" dirty="0">
                <a:latin typeface="Calibri" panose="020F0502020204030204" pitchFamily="34" charset="0"/>
                <a:cs typeface="Calibri" panose="020F0502020204030204" pitchFamily="34" charset="0"/>
              </a:rPr>
              <a:t>oversees all functions during exercise conduct</a:t>
            </a:r>
          </a:p>
          <a:p>
            <a:r>
              <a:rPr lang="en-US" sz="2000" b="1" dirty="0">
                <a:latin typeface="Calibri" panose="020F0502020204030204" pitchFamily="34" charset="0"/>
                <a:cs typeface="Calibri" panose="020F0502020204030204" pitchFamily="34" charset="0"/>
              </a:rPr>
              <a:t>Exercise Planning Team Leader: </a:t>
            </a:r>
            <a:r>
              <a:rPr lang="en-US" sz="2000" dirty="0">
                <a:latin typeface="Calibri" panose="020F0502020204030204" pitchFamily="34" charset="0"/>
                <a:cs typeface="Calibri" panose="020F0502020204030204" pitchFamily="34" charset="0"/>
              </a:rPr>
              <a:t>coordinates all exercise planning activities </a:t>
            </a:r>
          </a:p>
          <a:p>
            <a:r>
              <a:rPr lang="en-US" sz="2000" b="1" dirty="0">
                <a:latin typeface="Calibri" panose="020F0502020204030204" pitchFamily="34" charset="0"/>
                <a:cs typeface="Calibri" panose="020F0502020204030204" pitchFamily="34" charset="0"/>
              </a:rPr>
              <a:t>Design and Development: </a:t>
            </a:r>
            <a:r>
              <a:rPr lang="en-US" sz="2000" dirty="0">
                <a:latin typeface="Calibri" panose="020F0502020204030204" pitchFamily="34" charset="0"/>
                <a:cs typeface="Calibri" panose="020F0502020204030204" pitchFamily="34" charset="0"/>
              </a:rPr>
              <a:t>responsible for compiling and developing all exercise background and facilitation or control for the exercise.</a:t>
            </a:r>
          </a:p>
          <a:p>
            <a:r>
              <a:rPr lang="en-US" sz="2000" b="1" dirty="0">
                <a:latin typeface="Calibri" panose="020F0502020204030204" pitchFamily="34" charset="0"/>
                <a:cs typeface="Calibri" panose="020F0502020204030204" pitchFamily="34" charset="0"/>
              </a:rPr>
              <a:t>Evaluation: </a:t>
            </a:r>
            <a:r>
              <a:rPr lang="en-US" sz="2000" dirty="0">
                <a:latin typeface="Calibri" panose="020F0502020204030204" pitchFamily="34" charset="0"/>
                <a:cs typeface="Calibri" panose="020F0502020204030204" pitchFamily="34" charset="0"/>
              </a:rPr>
              <a:t>Responsible for the development of the overall exercise evaluation construct and all evaluation documentation.</a:t>
            </a:r>
          </a:p>
          <a:p>
            <a:r>
              <a:rPr lang="en-US" sz="2000" b="1" dirty="0">
                <a:latin typeface="Calibri" panose="020F0502020204030204" pitchFamily="34" charset="0"/>
                <a:cs typeface="Calibri" panose="020F0502020204030204" pitchFamily="34" charset="0"/>
              </a:rPr>
              <a:t>Resource Support: </a:t>
            </a:r>
            <a:r>
              <a:rPr lang="en-US" sz="2000" dirty="0">
                <a:latin typeface="Calibri" panose="020F0502020204030204" pitchFamily="34" charset="0"/>
                <a:cs typeface="Calibri" panose="020F0502020204030204" pitchFamily="34" charset="0"/>
              </a:rPr>
              <a:t>Responsible for the logistics, administration, facility, and finance support for planning meetings, exercise documentation and other planning considerations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03373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Team Responsibilities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Attend and participate in the Steering Committee Meetings </a:t>
            </a:r>
          </a:p>
          <a:p>
            <a:r>
              <a:rPr lang="en-US" sz="2000" dirty="0">
                <a:latin typeface="Calibri" panose="020F0502020204030204" pitchFamily="34" charset="0"/>
                <a:cs typeface="Calibri" panose="020F0502020204030204" pitchFamily="34" charset="0"/>
              </a:rPr>
              <a:t>Meetings will be held prior to the exercise planning meetings</a:t>
            </a:r>
          </a:p>
          <a:p>
            <a:r>
              <a:rPr lang="en-US" sz="2000" dirty="0">
                <a:latin typeface="Calibri" panose="020F0502020204030204" pitchFamily="34" charset="0"/>
                <a:cs typeface="Calibri" panose="020F0502020204030204" pitchFamily="34" charset="0"/>
              </a:rPr>
              <a:t>Provide input and feedback for the following:</a:t>
            </a:r>
          </a:p>
          <a:p>
            <a:pPr lvl="1"/>
            <a:r>
              <a:rPr lang="en-US" sz="1700" dirty="0">
                <a:latin typeface="Calibri" panose="020F0502020204030204" pitchFamily="34" charset="0"/>
                <a:cs typeface="Calibri" panose="020F0502020204030204" pitchFamily="34" charset="0"/>
              </a:rPr>
              <a:t>Design, Development and Evaluation – exercise objectives, background, facilitation and/or control, and evaluation</a:t>
            </a:r>
          </a:p>
          <a:p>
            <a:pPr lvl="1"/>
            <a:r>
              <a:rPr lang="en-US" sz="1700" dirty="0">
                <a:latin typeface="Calibri" panose="020F0502020204030204" pitchFamily="34" charset="0"/>
                <a:cs typeface="Calibri" panose="020F0502020204030204" pitchFamily="34" charset="0"/>
              </a:rPr>
              <a:t>Resource Support if needed </a:t>
            </a:r>
          </a:p>
          <a:p>
            <a:r>
              <a:rPr lang="en-US" sz="2000" dirty="0">
                <a:latin typeface="Calibri" panose="020F0502020204030204" pitchFamily="34" charset="0"/>
                <a:cs typeface="Calibri" panose="020F0502020204030204" pitchFamily="34" charset="0"/>
              </a:rPr>
              <a:t>Review meeting documents and submit comments</a:t>
            </a:r>
          </a:p>
          <a:p>
            <a:pPr lvl="1"/>
            <a:r>
              <a:rPr lang="en-US" sz="1700" dirty="0">
                <a:latin typeface="Calibri" panose="020F0502020204030204" pitchFamily="34" charset="0"/>
                <a:cs typeface="Calibri" panose="020F0502020204030204" pitchFamily="34" charset="0"/>
              </a:rPr>
              <a:t>Design, Development and Evaluation – exercise objectives, background, facilitation and/or control, and evaluation</a:t>
            </a:r>
          </a:p>
          <a:p>
            <a:pPr lvl="1"/>
            <a:r>
              <a:rPr lang="en-US" sz="1700" dirty="0">
                <a:latin typeface="Calibri" panose="020F0502020204030204" pitchFamily="34" charset="0"/>
                <a:cs typeface="Calibri" panose="020F0502020204030204" pitchFamily="34" charset="0"/>
              </a:rPr>
              <a:t>Resource Support if needed </a:t>
            </a:r>
          </a:p>
          <a:p>
            <a:pPr lvl="1"/>
            <a:endParaRPr lang="en-US" sz="17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48378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fontScale="90000"/>
          </a:bodyPr>
          <a:lstStyle/>
          <a:p>
            <a:r>
              <a:rPr lang="en-US" dirty="0"/>
              <a:t>Planning Team Members and Steering Committee Members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Content Placeholder 4">
            <a:extLst>
              <a:ext uri="{FF2B5EF4-FFF2-40B4-BE49-F238E27FC236}">
                <a16:creationId xmlns:a16="http://schemas.microsoft.com/office/drawing/2014/main" id="{75369739-2E39-4013-A91F-B462568F97EB}"/>
              </a:ext>
            </a:extLst>
          </p:cNvPr>
          <p:cNvSpPr>
            <a:spLocks noGrp="1"/>
          </p:cNvSpPr>
          <p:nvPr>
            <p:ph idx="1"/>
          </p:nvPr>
        </p:nvSpPr>
        <p:spPr>
          <a:xfrm>
            <a:off x="609600" y="1447799"/>
            <a:ext cx="4599709" cy="4389583"/>
          </a:xfrm>
        </p:spPr>
        <p:txBody>
          <a:bodyPr>
            <a:normAutofit/>
          </a:bodyPr>
          <a:lstStyle/>
          <a:p>
            <a:r>
              <a:rPr lang="en-US" dirty="0"/>
              <a:t>Planning Team Members:</a:t>
            </a:r>
          </a:p>
          <a:p>
            <a:pPr lvl="1"/>
            <a:r>
              <a:rPr lang="en-US" dirty="0"/>
              <a:t>Exercise Director: Nicole Marks</a:t>
            </a:r>
          </a:p>
          <a:p>
            <a:pPr lvl="1"/>
            <a:r>
              <a:rPr lang="en-US" dirty="0"/>
              <a:t>Planning Team Lead: Ari Rubinstein</a:t>
            </a:r>
          </a:p>
          <a:p>
            <a:pPr lvl="1"/>
            <a:r>
              <a:rPr lang="en-US" dirty="0"/>
              <a:t>Members: Matthew Curran</a:t>
            </a:r>
          </a:p>
          <a:p>
            <a:pPr marL="342900" lvl="1" indent="0">
              <a:buNone/>
            </a:pPr>
            <a:r>
              <a:rPr lang="en-US" dirty="0"/>
              <a:t>		     Jimmy Dumancela</a:t>
            </a:r>
          </a:p>
          <a:p>
            <a:pPr marL="342900" lvl="1" indent="0">
              <a:buNone/>
            </a:pPr>
            <a:r>
              <a:rPr lang="en-US" dirty="0"/>
              <a:t>		     Dr. Mary Foot</a:t>
            </a:r>
          </a:p>
          <a:p>
            <a:pPr marL="342900" lvl="1" indent="0">
              <a:buNone/>
            </a:pPr>
            <a:r>
              <a:rPr lang="en-US" dirty="0"/>
              <a:t>		     Nia Johar </a:t>
            </a:r>
          </a:p>
          <a:p>
            <a:pPr marL="342900" lvl="1" indent="0">
              <a:buNone/>
            </a:pPr>
            <a:r>
              <a:rPr lang="en-US" dirty="0"/>
              <a:t>		     Michael McCollum </a:t>
            </a:r>
          </a:p>
          <a:p>
            <a:pPr marL="342900" lvl="1" indent="0">
              <a:buNone/>
            </a:pPr>
            <a:r>
              <a:rPr lang="en-US" dirty="0"/>
              <a:t>		     David Miller</a:t>
            </a:r>
          </a:p>
          <a:p>
            <a:pPr marL="342900" lvl="1" indent="0">
              <a:buNone/>
            </a:pPr>
            <a:r>
              <a:rPr lang="en-US" dirty="0"/>
              <a:t>		     Dr. Darrin Pruitt </a:t>
            </a:r>
          </a:p>
          <a:p>
            <a:pPr marL="342900" lvl="1" indent="0">
              <a:buNone/>
            </a:pPr>
            <a:r>
              <a:rPr lang="en-US" dirty="0"/>
              <a:t>		     Chanukka Smith</a:t>
            </a:r>
          </a:p>
          <a:p>
            <a:pPr marL="342900" lvl="1" indent="0">
              <a:buNone/>
            </a:pPr>
            <a:r>
              <a:rPr lang="en-US" dirty="0"/>
              <a:t>		     Danielle Sollecito </a:t>
            </a:r>
          </a:p>
          <a:p>
            <a:pPr marL="342900" lvl="1" indent="0">
              <a:buNone/>
            </a:pPr>
            <a:r>
              <a:rPr lang="en-US" dirty="0"/>
              <a:t>		     Marsha Williams</a:t>
            </a:r>
          </a:p>
          <a:p>
            <a:pPr lvl="1"/>
            <a:endParaRPr lang="en-US" dirty="0"/>
          </a:p>
        </p:txBody>
      </p:sp>
      <p:sp>
        <p:nvSpPr>
          <p:cNvPr id="11" name="Content Placeholder 4">
            <a:extLst>
              <a:ext uri="{FF2B5EF4-FFF2-40B4-BE49-F238E27FC236}">
                <a16:creationId xmlns:a16="http://schemas.microsoft.com/office/drawing/2014/main" id="{92BCA2B1-2681-4C86-8182-D88FD4F58520}"/>
              </a:ext>
            </a:extLst>
          </p:cNvPr>
          <p:cNvSpPr txBox="1">
            <a:spLocks/>
          </p:cNvSpPr>
          <p:nvPr/>
        </p:nvSpPr>
        <p:spPr>
          <a:xfrm>
            <a:off x="5989782" y="1480813"/>
            <a:ext cx="5252837" cy="4389583"/>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Clr>
                <a:srgbClr val="15305B"/>
              </a:buClr>
              <a:buFont typeface="Wingdings" panose="05000000000000000000" pitchFamily="2" charset="2"/>
              <a:buChar char="§"/>
              <a:defRPr sz="2100" kern="1200">
                <a:solidFill>
                  <a:schemeClr val="tx1"/>
                </a:solidFill>
                <a:latin typeface="+mn-lt"/>
                <a:ea typeface="+mn-ea"/>
                <a:cs typeface="+mn-cs"/>
              </a:defRPr>
            </a:lvl1pPr>
            <a:lvl2pPr marL="601266" indent="-258366" algn="l" defTabSz="685800" rtl="0" eaLnBrk="1" latinLnBrk="0" hangingPunct="1">
              <a:spcBef>
                <a:spcPct val="20000"/>
              </a:spcBef>
              <a:buClr>
                <a:srgbClr val="A98C3B"/>
              </a:buClr>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Clr>
                <a:srgbClr val="15305B"/>
              </a:buClr>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Clr>
                <a:srgbClr val="A98C3B"/>
              </a:buClr>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Clr>
                <a:srgbClr val="15305B"/>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Steering Committee Members (invited):</a:t>
            </a:r>
          </a:p>
          <a:p>
            <a:pPr lvl="1"/>
            <a:r>
              <a:rPr lang="en-US" dirty="0"/>
              <a:t>NYCEM</a:t>
            </a:r>
          </a:p>
          <a:p>
            <a:pPr lvl="1"/>
            <a:r>
              <a:rPr lang="en-US" dirty="0"/>
              <a:t>FDNY</a:t>
            </a:r>
          </a:p>
          <a:p>
            <a:pPr lvl="1"/>
            <a:r>
              <a:rPr lang="en-US" dirty="0"/>
              <a:t>NYS Department of Health</a:t>
            </a:r>
          </a:p>
          <a:p>
            <a:pPr lvl="1"/>
            <a:r>
              <a:rPr lang="en-US" dirty="0"/>
              <a:t>NYU Langone</a:t>
            </a:r>
          </a:p>
          <a:p>
            <a:pPr lvl="1"/>
            <a:r>
              <a:rPr lang="en-US" dirty="0"/>
              <a:t>Richmond University Medical Center</a:t>
            </a:r>
          </a:p>
          <a:p>
            <a:pPr lvl="1"/>
            <a:r>
              <a:rPr lang="en-US" dirty="0"/>
              <a:t>RWJ Barnabas Health</a:t>
            </a:r>
          </a:p>
          <a:p>
            <a:pPr lvl="1"/>
            <a:r>
              <a:rPr lang="en-US" dirty="0"/>
              <a:t>Greater NY Hospital Association</a:t>
            </a:r>
          </a:p>
          <a:p>
            <a:pPr lvl="1"/>
            <a:r>
              <a:rPr lang="en-US" dirty="0"/>
              <a:t>Jamaica Hospital Medical Center</a:t>
            </a:r>
          </a:p>
          <a:p>
            <a:pPr lvl="1"/>
            <a:r>
              <a:rPr lang="en-US" dirty="0"/>
              <a:t>SUNY Downstate</a:t>
            </a:r>
          </a:p>
          <a:p>
            <a:pPr lvl="1"/>
            <a:r>
              <a:rPr lang="en-US" dirty="0"/>
              <a:t>REMSCO</a:t>
            </a:r>
          </a:p>
          <a:p>
            <a:pPr lvl="1"/>
            <a:r>
              <a:rPr lang="en-US" dirty="0"/>
              <a:t>NYC HHC</a:t>
            </a:r>
          </a:p>
          <a:p>
            <a:pPr lvl="1"/>
            <a:r>
              <a:rPr lang="en-US" dirty="0"/>
              <a:t>CHCANYS</a:t>
            </a:r>
          </a:p>
          <a:p>
            <a:pPr lvl="1"/>
            <a:r>
              <a:rPr lang="en-US" dirty="0"/>
              <a:t>PDC</a:t>
            </a:r>
          </a:p>
          <a:p>
            <a:pPr lvl="1"/>
            <a:endParaRPr lang="en-US" dirty="0"/>
          </a:p>
          <a:p>
            <a:pPr lvl="1"/>
            <a:endParaRPr lang="en-US" dirty="0"/>
          </a:p>
        </p:txBody>
      </p:sp>
    </p:spTree>
    <p:extLst>
      <p:ext uri="{BB962C8B-B14F-4D97-AF65-F5344CB8AC3E}">
        <p14:creationId xmlns:p14="http://schemas.microsoft.com/office/powerpoint/2010/main" val="53776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897284" y="3037512"/>
            <a:ext cx="7848600" cy="1285898"/>
          </a:xfrm>
        </p:spPr>
        <p:txBody>
          <a:bodyPr>
            <a:normAutofit/>
          </a:bodyPr>
          <a:lstStyle/>
          <a:p>
            <a:pPr algn="l"/>
            <a:r>
              <a:rPr lang="en-US" sz="4400" dirty="0"/>
              <a:t>Welcome!</a:t>
            </a:r>
          </a:p>
        </p:txBody>
      </p:sp>
    </p:spTree>
    <p:extLst>
      <p:ext uri="{BB962C8B-B14F-4D97-AF65-F5344CB8AC3E}">
        <p14:creationId xmlns:p14="http://schemas.microsoft.com/office/powerpoint/2010/main" val="48932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Timeline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E59DA051-6648-45A9-BA6A-6ECA5A7BEAFE}"/>
              </a:ext>
            </a:extLst>
          </p:cNvPr>
          <p:cNvPicPr>
            <a:picLocks noChangeAspect="1"/>
          </p:cNvPicPr>
          <p:nvPr/>
        </p:nvPicPr>
        <p:blipFill>
          <a:blip r:embed="rId2"/>
          <a:stretch>
            <a:fillRect/>
          </a:stretch>
        </p:blipFill>
        <p:spPr>
          <a:xfrm>
            <a:off x="1214218" y="1782619"/>
            <a:ext cx="9763564" cy="3578863"/>
          </a:xfrm>
          <a:prstGeom prst="rect">
            <a:avLst/>
          </a:prstGeom>
        </p:spPr>
      </p:pic>
    </p:spTree>
    <p:extLst>
      <p:ext uri="{BB962C8B-B14F-4D97-AF65-F5344CB8AC3E}">
        <p14:creationId xmlns:p14="http://schemas.microsoft.com/office/powerpoint/2010/main" val="407319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BF81-A8B5-4DCE-A867-7CC7EB18B871}"/>
              </a:ext>
            </a:extLst>
          </p:cNvPr>
          <p:cNvSpPr>
            <a:spLocks noGrp="1"/>
          </p:cNvSpPr>
          <p:nvPr>
            <p:ph type="ctrTitle"/>
          </p:nvPr>
        </p:nvSpPr>
        <p:spPr/>
        <p:txBody>
          <a:bodyPr/>
          <a:lstStyle/>
          <a:p>
            <a:r>
              <a:rPr lang="en-US" dirty="0"/>
              <a:t>Conclusion</a:t>
            </a:r>
            <a:br>
              <a:rPr lang="en-US" dirty="0"/>
            </a:br>
            <a:endParaRPr lang="en-US" dirty="0"/>
          </a:p>
        </p:txBody>
      </p:sp>
    </p:spTree>
    <p:extLst>
      <p:ext uri="{BB962C8B-B14F-4D97-AF65-F5344CB8AC3E}">
        <p14:creationId xmlns:p14="http://schemas.microsoft.com/office/powerpoint/2010/main" val="254841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Action Items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Distribute C&amp;O meeting minutes – Exercise Director, </a:t>
            </a:r>
            <a:r>
              <a:rPr lang="en-US" sz="2000" dirty="0">
                <a:highlight>
                  <a:srgbClr val="FFFF00"/>
                </a:highlight>
                <a:latin typeface="Calibri" panose="020F0502020204030204" pitchFamily="34" charset="0"/>
                <a:cs typeface="Calibri" panose="020F0502020204030204" pitchFamily="34" charset="0"/>
              </a:rPr>
              <a:t>October 21, 2022</a:t>
            </a:r>
          </a:p>
          <a:p>
            <a:r>
              <a:rPr lang="en-US" sz="2000" dirty="0">
                <a:latin typeface="Calibri" panose="020F0502020204030204" pitchFamily="34" charset="0"/>
                <a:cs typeface="Calibri" panose="020F0502020204030204" pitchFamily="34" charset="0"/>
              </a:rPr>
              <a:t>Provide feedback on C&amp;O meeting document (word with tracked changes) - Exercise Planning Team and Steering Committee, </a:t>
            </a:r>
            <a:r>
              <a:rPr lang="en-US" sz="2000" dirty="0">
                <a:highlight>
                  <a:srgbClr val="FFFF00"/>
                </a:highlight>
                <a:latin typeface="Calibri" panose="020F0502020204030204" pitchFamily="34" charset="0"/>
                <a:cs typeface="Calibri" panose="020F0502020204030204" pitchFamily="34" charset="0"/>
              </a:rPr>
              <a:t>October 24, 2022</a:t>
            </a:r>
          </a:p>
          <a:p>
            <a:r>
              <a:rPr lang="en-US" sz="2000" dirty="0">
                <a:latin typeface="Calibri" panose="020F0502020204030204" pitchFamily="34" charset="0"/>
                <a:cs typeface="Calibri" panose="020F0502020204030204" pitchFamily="34" charset="0"/>
              </a:rPr>
              <a:t>Develop draft exercise materials</a:t>
            </a:r>
          </a:p>
          <a:p>
            <a:pPr lvl="1"/>
            <a:r>
              <a:rPr lang="en-US" sz="1700" dirty="0">
                <a:latin typeface="Calibri" panose="020F0502020204030204" pitchFamily="34" charset="0"/>
                <a:cs typeface="Calibri" panose="020F0502020204030204" pitchFamily="34" charset="0"/>
              </a:rPr>
              <a:t>Potential injects</a:t>
            </a:r>
          </a:p>
          <a:p>
            <a:pPr lvl="1"/>
            <a:r>
              <a:rPr lang="en-US" sz="1700" dirty="0">
                <a:latin typeface="Calibri" panose="020F0502020204030204" pitchFamily="34" charset="0"/>
                <a:cs typeface="Calibri" panose="020F0502020204030204" pitchFamily="34" charset="0"/>
              </a:rPr>
              <a:t>Exercise Plan</a:t>
            </a:r>
          </a:p>
          <a:p>
            <a:pPr lvl="1"/>
            <a:r>
              <a:rPr lang="en-US" sz="1700" dirty="0">
                <a:latin typeface="Calibri" panose="020F0502020204030204" pitchFamily="34" charset="0"/>
                <a:cs typeface="Calibri" panose="020F0502020204030204" pitchFamily="34" charset="0"/>
              </a:rPr>
              <a:t>Controller and Evaluator Handbook</a:t>
            </a:r>
          </a:p>
          <a:p>
            <a:pPr lvl="1"/>
            <a:r>
              <a:rPr lang="en-US" sz="1700" dirty="0">
                <a:latin typeface="Calibri" panose="020F0502020204030204" pitchFamily="34" charset="0"/>
                <a:cs typeface="Calibri" panose="020F0502020204030204" pitchFamily="34" charset="0"/>
              </a:rPr>
              <a:t>Participant Feedback Forms </a:t>
            </a:r>
          </a:p>
          <a:p>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92890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Next Meetings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Steering Committee Meeting </a:t>
            </a:r>
          </a:p>
          <a:p>
            <a:pPr lvl="1"/>
            <a:r>
              <a:rPr lang="en-US" dirty="0">
                <a:latin typeface="Calibri" panose="020F0502020204030204" pitchFamily="34" charset="0"/>
                <a:cs typeface="Calibri" panose="020F0502020204030204" pitchFamily="34" charset="0"/>
              </a:rPr>
              <a:t>Date: October 31, 2022</a:t>
            </a:r>
          </a:p>
          <a:p>
            <a:pPr lvl="1"/>
            <a:r>
              <a:rPr lang="en-US" dirty="0">
                <a:latin typeface="Calibri" panose="020F0502020204030204" pitchFamily="34" charset="0"/>
                <a:cs typeface="Calibri" panose="020F0502020204030204" pitchFamily="34" charset="0"/>
              </a:rPr>
              <a:t>Time: 10am – 12pm</a:t>
            </a:r>
          </a:p>
          <a:p>
            <a:pPr lvl="1"/>
            <a:r>
              <a:rPr lang="en-US" dirty="0">
                <a:latin typeface="Calibri" panose="020F0502020204030204" pitchFamily="34" charset="0"/>
                <a:cs typeface="Calibri" panose="020F0502020204030204" pitchFamily="34" charset="0"/>
              </a:rPr>
              <a:t>Location: Virtual – Teams </a:t>
            </a:r>
          </a:p>
          <a:p>
            <a:pPr lvl="1"/>
            <a:r>
              <a:rPr lang="en-US" dirty="0">
                <a:latin typeface="Calibri" panose="020F0502020204030204" pitchFamily="34" charset="0"/>
                <a:cs typeface="Calibri" panose="020F0502020204030204" pitchFamily="34" charset="0"/>
              </a:rPr>
              <a:t>Registration: Teams Meeting invite with Registration information to follow </a:t>
            </a:r>
          </a:p>
          <a:p>
            <a:pPr lvl="2"/>
            <a:r>
              <a:rPr lang="en-US" sz="1800" dirty="0">
                <a:latin typeface="Calibri" panose="020F0502020204030204" pitchFamily="34" charset="0"/>
                <a:cs typeface="Calibri" panose="020F0502020204030204" pitchFamily="34" charset="0"/>
              </a:rPr>
              <a:t>After registering you will receive a confirmation email containing information about joining the webinar</a:t>
            </a:r>
            <a:endParaRPr lang="en-US"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Initial Planning Meeting</a:t>
            </a:r>
          </a:p>
          <a:p>
            <a:pPr lvl="1"/>
            <a:r>
              <a:rPr lang="en-US" dirty="0">
                <a:latin typeface="Calibri" panose="020F0502020204030204" pitchFamily="34" charset="0"/>
                <a:cs typeface="Calibri" panose="020F0502020204030204" pitchFamily="34" charset="0"/>
              </a:rPr>
              <a:t>Date: October 31, 2022</a:t>
            </a:r>
          </a:p>
          <a:p>
            <a:pPr lvl="1"/>
            <a:r>
              <a:rPr lang="en-US" dirty="0">
                <a:latin typeface="Calibri" panose="020F0502020204030204" pitchFamily="34" charset="0"/>
                <a:cs typeface="Calibri" panose="020F0502020204030204" pitchFamily="34" charset="0"/>
              </a:rPr>
              <a:t>Time: 10am – 12pm</a:t>
            </a:r>
          </a:p>
          <a:p>
            <a:pPr lvl="1"/>
            <a:r>
              <a:rPr lang="en-US" dirty="0">
                <a:latin typeface="Calibri" panose="020F0502020204030204" pitchFamily="34" charset="0"/>
                <a:cs typeface="Calibri" panose="020F0502020204030204" pitchFamily="34" charset="0"/>
              </a:rPr>
              <a:t>Location: Virtual – Teams </a:t>
            </a:r>
          </a:p>
          <a:p>
            <a:pPr lvl="1"/>
            <a:r>
              <a:rPr lang="en-US" dirty="0">
                <a:latin typeface="Calibri" panose="020F0502020204030204" pitchFamily="34" charset="0"/>
                <a:cs typeface="Calibri" panose="020F0502020204030204" pitchFamily="34" charset="0"/>
              </a:rPr>
              <a:t>Registration: Teams Meeting invite with Registration information to follow </a:t>
            </a:r>
          </a:p>
          <a:p>
            <a:pPr lvl="2"/>
            <a:r>
              <a:rPr lang="en-US" sz="1800" dirty="0">
                <a:latin typeface="Calibri" panose="020F0502020204030204" pitchFamily="34" charset="0"/>
                <a:cs typeface="Calibri" panose="020F0502020204030204" pitchFamily="34" charset="0"/>
              </a:rPr>
              <a:t>After registering you will receive a confirmation email containing information about joining the webinar</a:t>
            </a:r>
          </a:p>
          <a:p>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64231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BF81-A8B5-4DCE-A867-7CC7EB18B871}"/>
              </a:ext>
            </a:extLst>
          </p:cNvPr>
          <p:cNvSpPr>
            <a:spLocks noGrp="1"/>
          </p:cNvSpPr>
          <p:nvPr>
            <p:ph type="ctrTitle"/>
          </p:nvPr>
        </p:nvSpPr>
        <p:spPr/>
        <p:txBody>
          <a:bodyPr/>
          <a:lstStyle/>
          <a:p>
            <a:r>
              <a:rPr lang="en-US" dirty="0"/>
              <a:t>QUESTIONS</a:t>
            </a:r>
            <a:br>
              <a:rPr lang="en-US" dirty="0"/>
            </a:br>
            <a:endParaRPr lang="en-US" dirty="0"/>
          </a:p>
        </p:txBody>
      </p:sp>
    </p:spTree>
    <p:extLst>
      <p:ext uri="{BB962C8B-B14F-4D97-AF65-F5344CB8AC3E}">
        <p14:creationId xmlns:p14="http://schemas.microsoft.com/office/powerpoint/2010/main" val="426064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2881D-7DC3-49D4-8C2C-45C874A28075}"/>
              </a:ext>
            </a:extLst>
          </p:cNvPr>
          <p:cNvSpPr>
            <a:spLocks noGrp="1"/>
          </p:cNvSpPr>
          <p:nvPr>
            <p:ph type="title"/>
          </p:nvPr>
        </p:nvSpPr>
        <p:spPr/>
        <p:txBody>
          <a:bodyPr>
            <a:normAutofit/>
          </a:bodyPr>
          <a:lstStyle/>
          <a:p>
            <a:r>
              <a:rPr lang="en-US" sz="4000" dirty="0">
                <a:effectLst/>
              </a:rPr>
              <a:t>Thank you!</a:t>
            </a:r>
          </a:p>
        </p:txBody>
      </p:sp>
      <p:sp>
        <p:nvSpPr>
          <p:cNvPr id="5" name="Text Placeholder 5">
            <a:extLst>
              <a:ext uri="{FF2B5EF4-FFF2-40B4-BE49-F238E27FC236}">
                <a16:creationId xmlns:a16="http://schemas.microsoft.com/office/drawing/2014/main" id="{9C14FC71-0B35-48F3-9616-ADCC3F3E096A}"/>
              </a:ext>
            </a:extLst>
          </p:cNvPr>
          <p:cNvSpPr txBox="1">
            <a:spLocks/>
          </p:cNvSpPr>
          <p:nvPr/>
        </p:nvSpPr>
        <p:spPr>
          <a:xfrm>
            <a:off x="609600" y="4734640"/>
            <a:ext cx="7929489" cy="1220297"/>
          </a:xfrm>
          <a:prstGeom prst="rect">
            <a:avLst/>
          </a:prstGeom>
        </p:spPr>
        <p:txBody>
          <a:bodyPr>
            <a:noAutofit/>
          </a:bodyPr>
          <a:lstStyle>
            <a:lvl1pPr marL="230188" indent="-230188" algn="l" defTabSz="457200" rtl="0" eaLnBrk="1" latinLnBrk="0" hangingPunct="1">
              <a:lnSpc>
                <a:spcPct val="90000"/>
              </a:lnSpc>
              <a:spcBef>
                <a:spcPts val="1500"/>
              </a:spcBef>
              <a:buClr>
                <a:schemeClr val="accent3"/>
              </a:buClr>
              <a:buSzPct val="70000"/>
              <a:buFont typeface="Wingdings 3" panose="05040102010807070707" pitchFamily="18" charset="2"/>
              <a:buChar char="}"/>
              <a:defRPr sz="2600" kern="1200" spc="-20" baseline="0">
                <a:solidFill>
                  <a:schemeClr val="tx1"/>
                </a:solidFill>
                <a:latin typeface="Franklin Gothic Medium Cond" panose="020B0606030402020204" pitchFamily="34" charset="0"/>
                <a:ea typeface="+mn-ea"/>
                <a:cs typeface="+mn-cs"/>
              </a:defRPr>
            </a:lvl1pPr>
            <a:lvl2pPr marL="684213" indent="-223838" algn="l" defTabSz="457200" rtl="0" eaLnBrk="1" latinLnBrk="0" hangingPunct="1">
              <a:lnSpc>
                <a:spcPct val="90000"/>
              </a:lnSpc>
              <a:spcBef>
                <a:spcPts val="900"/>
              </a:spcBef>
              <a:buClr>
                <a:schemeClr val="tx2"/>
              </a:buClr>
              <a:buFont typeface="Arial" panose="020B0604020202020204" pitchFamily="34" charset="0"/>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Clr>
                <a:schemeClr val="bg2">
                  <a:lumMod val="50000"/>
                </a:schemeClr>
              </a:buClr>
              <a:buFont typeface="Arial"/>
              <a:buChar char="•"/>
              <a:defRPr sz="19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7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marR="0" lvl="0" indent="-230188" algn="l" defTabSz="457200" rtl="0" eaLnBrk="1" fontAlgn="auto" latinLnBrk="0" hangingPunct="1">
              <a:lnSpc>
                <a:spcPct val="90000"/>
              </a:lnSpc>
              <a:spcBef>
                <a:spcPts val="1500"/>
              </a:spcBef>
              <a:spcAft>
                <a:spcPts val="0"/>
              </a:spcAft>
              <a:buClr>
                <a:srgbClr val="AD8B3A"/>
              </a:buClr>
              <a:buSzPct val="70000"/>
              <a:buFont typeface="Wingdings 3" panose="05040102010807070707" pitchFamily="18" charset="2"/>
              <a:buChar char="}"/>
              <a:tabLst/>
              <a:defRPr/>
            </a:pPr>
            <a:r>
              <a:rPr lang="en-US" sz="2800" b="1" dirty="0">
                <a:solidFill>
                  <a:srgbClr val="FFC000"/>
                </a:solidFill>
                <a:latin typeface="Segoe UI"/>
              </a:rPr>
              <a:t>See you at the Initial Planning Meeting!</a:t>
            </a:r>
            <a:endParaRPr kumimoji="0" lang="en-US" sz="2800" b="1" i="0" u="none" strike="noStrike" kern="1200" cap="none" spc="-20" normalizeH="0" baseline="0" noProof="0" dirty="0">
              <a:ln>
                <a:noFill/>
              </a:ln>
              <a:solidFill>
                <a:srgbClr val="FFC000"/>
              </a:solidFill>
              <a:effectLst/>
              <a:uLnTx/>
              <a:uFillTx/>
              <a:latin typeface="Segoe UI"/>
              <a:ea typeface="+mn-ea"/>
              <a:cs typeface="+mn-cs"/>
            </a:endParaRPr>
          </a:p>
        </p:txBody>
      </p:sp>
    </p:spTree>
    <p:extLst>
      <p:ext uri="{BB962C8B-B14F-4D97-AF65-F5344CB8AC3E}">
        <p14:creationId xmlns:p14="http://schemas.microsoft.com/office/powerpoint/2010/main" val="325866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 Meeting Agenda</a:t>
            </a:r>
          </a:p>
        </p:txBody>
      </p:sp>
      <p:sp>
        <p:nvSpPr>
          <p:cNvPr id="3" name="Content Placeholder 2"/>
          <p:cNvSpPr>
            <a:spLocks noGrp="1"/>
          </p:cNvSpPr>
          <p:nvPr>
            <p:ph idx="1"/>
          </p:nvPr>
        </p:nvSpPr>
        <p:spPr/>
        <p:txBody>
          <a:bodyPr>
            <a:noAutofit/>
          </a:bodyPr>
          <a:lstStyle/>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Welcome </a:t>
            </a:r>
          </a:p>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Trusted Agents</a:t>
            </a:r>
          </a:p>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Introduction and Goals</a:t>
            </a:r>
          </a:p>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Exercise Design</a:t>
            </a:r>
          </a:p>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Exercise Planning </a:t>
            </a:r>
          </a:p>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Action Items and Next Steps</a:t>
            </a:r>
          </a:p>
          <a:p>
            <a:pPr marL="0" indent="0">
              <a:lnSpc>
                <a:spcPct val="120000"/>
              </a:lnSpc>
              <a:spcBef>
                <a:spcPts val="75"/>
              </a:spcBef>
              <a:buNone/>
            </a:pPr>
            <a:endParaRPr lang="en-US" sz="2000" b="1" dirty="0">
              <a:latin typeface="Calibri" panose="020F0502020204030204" pitchFamily="34" charset="0"/>
              <a:ea typeface="Calibri" charset="0"/>
              <a:cs typeface="Calibri" panose="020F0502020204030204" pitchFamily="34" charset="0"/>
            </a:endParaRPr>
          </a:p>
          <a:p>
            <a:pPr marL="0" indent="0">
              <a:lnSpc>
                <a:spcPct val="120000"/>
              </a:lnSpc>
              <a:spcBef>
                <a:spcPts val="75"/>
              </a:spcBef>
              <a:buNone/>
            </a:pPr>
            <a:endParaRPr lang="en-US" sz="2000" dirty="0">
              <a:ea typeface="Calibri" charset="0"/>
              <a:cs typeface="Calibri" panose="020F0502020204030204" pitchFamily="34" charset="0"/>
            </a:endParaRPr>
          </a:p>
          <a:p>
            <a:pPr marL="460375" lvl="1" indent="0">
              <a:lnSpc>
                <a:spcPct val="120000"/>
              </a:lnSpc>
              <a:spcBef>
                <a:spcPts val="75"/>
              </a:spcBef>
              <a:buNone/>
            </a:pPr>
            <a:r>
              <a:rPr lang="en-US" sz="1800" dirty="0">
                <a:solidFill>
                  <a:srgbClr val="012559"/>
                </a:solidFill>
                <a:effectLst/>
                <a:latin typeface="Calibri" panose="020F0502020204030204" pitchFamily="34" charset="0"/>
                <a:ea typeface="Times New Roman" panose="02020603050405020304" pitchFamily="18" charset="0"/>
              </a:rPr>
              <a:t>This project was supported by the Department of Health and Human Services’ Administration for Strategic Preparedness and Response under award number </a:t>
            </a:r>
            <a:r>
              <a:rPr lang="en-US" sz="1800" dirty="0">
                <a:solidFill>
                  <a:srgbClr val="012559"/>
                </a:solidFill>
                <a:effectLst/>
                <a:highlight>
                  <a:srgbClr val="FFFF00"/>
                </a:highlight>
                <a:latin typeface="Calibri" panose="020F0502020204030204" pitchFamily="34" charset="0"/>
                <a:ea typeface="Times New Roman" panose="02020603050405020304" pitchFamily="18" charset="0"/>
              </a:rPr>
              <a:t>6U3REP190597-04</a:t>
            </a:r>
            <a:r>
              <a:rPr lang="en-US" sz="1800" dirty="0">
                <a:solidFill>
                  <a:srgbClr val="012559"/>
                </a:solidFill>
                <a:effectLst/>
                <a:latin typeface="Calibri" panose="020F0502020204030204" pitchFamily="34" charset="0"/>
                <a:ea typeface="Times New Roman" panose="02020603050405020304" pitchFamily="18" charset="0"/>
              </a:rPr>
              <a:t>. Its content is solely the responsibility of the authors and does not necessarily represent the official views of the Department of Health and Human Services’ Administration for Strategic Preparedness and Response.</a:t>
            </a:r>
            <a:endParaRPr lang="en-US" sz="1800" dirty="0">
              <a:effectLst/>
              <a:latin typeface="Calibri" panose="020F0502020204030204" pitchFamily="34" charset="0"/>
              <a:ea typeface="Calibri" panose="020F0502020204030204" pitchFamily="34" charset="0"/>
            </a:endParaRPr>
          </a:p>
          <a:p>
            <a:pPr marL="460375" lvl="1" indent="0">
              <a:lnSpc>
                <a:spcPct val="120000"/>
              </a:lnSpc>
              <a:spcBef>
                <a:spcPts val="75"/>
              </a:spcBef>
              <a:buNone/>
            </a:pPr>
            <a:endParaRPr lang="en-US" sz="900" dirty="0">
              <a:ea typeface="Calibri" charset="0"/>
              <a:cs typeface="Calibri" charset="0"/>
            </a:endParaRPr>
          </a:p>
        </p:txBody>
      </p:sp>
      <p:sp>
        <p:nvSpPr>
          <p:cNvPr id="4" name="Slide Number Placeholder 3">
            <a:extLst>
              <a:ext uri="{FF2B5EF4-FFF2-40B4-BE49-F238E27FC236}">
                <a16:creationId xmlns:a16="http://schemas.microsoft.com/office/drawing/2014/main" id="{16B56EA7-42BC-4C56-B8A8-9A6254CF5C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85203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Agents</a:t>
            </a:r>
          </a:p>
        </p:txBody>
      </p:sp>
      <p:sp>
        <p:nvSpPr>
          <p:cNvPr id="3" name="Content Placeholder 2"/>
          <p:cNvSpPr>
            <a:spLocks noGrp="1"/>
          </p:cNvSpPr>
          <p:nvPr>
            <p:ph idx="1"/>
          </p:nvPr>
        </p:nvSpPr>
        <p:spPr/>
        <p:txBody>
          <a:bodyPr>
            <a:noAutofit/>
          </a:bodyPr>
          <a:lstStyle/>
          <a:p>
            <a:r>
              <a:rPr lang="en-US" sz="2000" dirty="0"/>
              <a:t>Trusted agents (Steering Committee / Exercise Planning Team) - are trusted not to reveal exercise and scenario details to players or third parties before exercise conduct. </a:t>
            </a:r>
          </a:p>
          <a:p>
            <a:endParaRPr lang="en-US" sz="2000" dirty="0"/>
          </a:p>
          <a:p>
            <a:r>
              <a:rPr lang="en-US" sz="2000" dirty="0"/>
              <a:t>Develop pre-exercise materials, conduct exercise briefings, and support training sessions.</a:t>
            </a:r>
          </a:p>
          <a:p>
            <a:endParaRPr lang="en-US" sz="2000" dirty="0"/>
          </a:p>
          <a:p>
            <a:r>
              <a:rPr lang="en-US" sz="2000" dirty="0"/>
              <a:t>Information in this document is intended for the exclusive use of the exercise planners and is not to be released to the public or other personnel who do not have a valid need-to-know without prior approval from an authorized sponsor organization representative.  </a:t>
            </a:r>
          </a:p>
          <a:p>
            <a:endParaRPr lang="en-US" sz="2000" dirty="0"/>
          </a:p>
          <a:p>
            <a:r>
              <a:rPr lang="en-US" sz="2000" dirty="0"/>
              <a:t>This document is not releasable to any public website. </a:t>
            </a:r>
          </a:p>
          <a:p>
            <a:pPr marL="460375" lvl="1" indent="0">
              <a:lnSpc>
                <a:spcPct val="120000"/>
              </a:lnSpc>
              <a:spcBef>
                <a:spcPts val="75"/>
              </a:spcBef>
              <a:buNone/>
            </a:pPr>
            <a:endParaRPr lang="en-US" sz="900" dirty="0">
              <a:ea typeface="Calibri" charset="0"/>
              <a:cs typeface="Calibri" charset="0"/>
            </a:endParaRPr>
          </a:p>
        </p:txBody>
      </p:sp>
      <p:sp>
        <p:nvSpPr>
          <p:cNvPr id="4" name="Slide Number Placeholder 3">
            <a:extLst>
              <a:ext uri="{FF2B5EF4-FFF2-40B4-BE49-F238E27FC236}">
                <a16:creationId xmlns:a16="http://schemas.microsoft.com/office/drawing/2014/main" id="{16B56EA7-42BC-4C56-B8A8-9A6254CF5C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8012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Introduction and Goals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Introduction</a:t>
            </a:r>
          </a:p>
          <a:p>
            <a:pPr lvl="1"/>
            <a:r>
              <a:rPr lang="en-US" sz="2000" dirty="0">
                <a:latin typeface="Calibri" panose="020F0502020204030204" pitchFamily="34" charset="0"/>
                <a:cs typeface="Calibri" panose="020F0502020204030204" pitchFamily="34" charset="0"/>
              </a:rPr>
              <a:t>Exercise Director, Nicole Marks, CEM, MEP - NYC DOHMH</a:t>
            </a:r>
          </a:p>
          <a:p>
            <a:pPr lvl="1"/>
            <a:r>
              <a:rPr lang="en-US" sz="2000" dirty="0">
                <a:latin typeface="Calibri" panose="020F0502020204030204" pitchFamily="34" charset="0"/>
                <a:cs typeface="Calibri" panose="020F0502020204030204" pitchFamily="34" charset="0"/>
              </a:rPr>
              <a:t>Exercise Planning Team Leader, Ari Rubinstein - NYC DOHMH</a:t>
            </a:r>
          </a:p>
          <a:p>
            <a:r>
              <a:rPr lang="en-US" sz="2000" b="1" dirty="0">
                <a:latin typeface="Calibri" panose="020F0502020204030204" pitchFamily="34" charset="0"/>
                <a:cs typeface="Calibri" panose="020F0502020204030204" pitchFamily="34" charset="0"/>
              </a:rPr>
              <a:t>Goals</a:t>
            </a:r>
          </a:p>
          <a:p>
            <a:pPr lvl="1"/>
            <a:r>
              <a:rPr lang="en-US" sz="2000" dirty="0">
                <a:latin typeface="Calibri" panose="020F0502020204030204" pitchFamily="34" charset="0"/>
                <a:cs typeface="Calibri" panose="020F0502020204030204" pitchFamily="34" charset="0"/>
              </a:rPr>
              <a:t>Exercise Design</a:t>
            </a:r>
          </a:p>
          <a:p>
            <a:pPr lvl="2"/>
            <a:r>
              <a:rPr lang="en-US" sz="1700" dirty="0">
                <a:latin typeface="Calibri" panose="020F0502020204030204" pitchFamily="34" charset="0"/>
                <a:cs typeface="Calibri" panose="020F0502020204030204" pitchFamily="34" charset="0"/>
              </a:rPr>
              <a:t>Define exercise concept and scope</a:t>
            </a:r>
          </a:p>
          <a:p>
            <a:pPr lvl="2"/>
            <a:r>
              <a:rPr lang="en-US" sz="1700" dirty="0">
                <a:latin typeface="Calibri" panose="020F0502020204030204" pitchFamily="34" charset="0"/>
                <a:cs typeface="Calibri" panose="020F0502020204030204" pitchFamily="34" charset="0"/>
              </a:rPr>
              <a:t>Propose Exercise Objectives and Capabilities</a:t>
            </a:r>
          </a:p>
          <a:p>
            <a:pPr lvl="2"/>
            <a:r>
              <a:rPr lang="en-US" sz="1700" dirty="0">
                <a:latin typeface="Calibri" panose="020F0502020204030204" pitchFamily="34" charset="0"/>
                <a:cs typeface="Calibri" panose="020F0502020204030204" pitchFamily="34" charset="0"/>
              </a:rPr>
              <a:t>Participants and extent of play </a:t>
            </a:r>
          </a:p>
          <a:p>
            <a:pPr lvl="1"/>
            <a:r>
              <a:rPr lang="en-US" sz="2000" dirty="0">
                <a:latin typeface="Calibri" panose="020F0502020204030204" pitchFamily="34" charset="0"/>
                <a:cs typeface="Calibri" panose="020F0502020204030204" pitchFamily="34" charset="0"/>
              </a:rPr>
              <a:t>Exercise Planning </a:t>
            </a:r>
          </a:p>
          <a:p>
            <a:pPr lvl="2"/>
            <a:r>
              <a:rPr lang="en-US" sz="1700" dirty="0">
                <a:latin typeface="Calibri" panose="020F0502020204030204" pitchFamily="34" charset="0"/>
                <a:cs typeface="Calibri" panose="020F0502020204030204" pitchFamily="34" charset="0"/>
              </a:rPr>
              <a:t>Exercise planning team and Steering committee responsibilities </a:t>
            </a:r>
          </a:p>
          <a:p>
            <a:pPr lvl="2"/>
            <a:r>
              <a:rPr lang="en-US" sz="1700" dirty="0">
                <a:latin typeface="Calibri" panose="020F0502020204030204" pitchFamily="34" charset="0"/>
                <a:cs typeface="Calibri" panose="020F0502020204030204" pitchFamily="34" charset="0"/>
              </a:rPr>
              <a:t>Exercise planning team members and Steering Committee members</a:t>
            </a:r>
          </a:p>
          <a:p>
            <a:pPr lvl="2"/>
            <a:r>
              <a:rPr lang="en-US" sz="1700" dirty="0">
                <a:latin typeface="Calibri" panose="020F0502020204030204" pitchFamily="34" charset="0"/>
                <a:cs typeface="Calibri" panose="020F0502020204030204" pitchFamily="34" charset="0"/>
              </a:rPr>
              <a:t>Exercise planning timeline</a:t>
            </a:r>
          </a:p>
          <a:p>
            <a:pPr lvl="1"/>
            <a:r>
              <a:rPr lang="en-US" sz="2000" dirty="0">
                <a:latin typeface="Calibri" panose="020F0502020204030204" pitchFamily="34" charset="0"/>
                <a:cs typeface="Calibri" panose="020F0502020204030204" pitchFamily="34" charset="0"/>
              </a:rPr>
              <a:t>Next steps and tasks </a:t>
            </a:r>
          </a:p>
          <a:p>
            <a:endParaRPr lang="en-US" dirty="0"/>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18752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Design Discussion Points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4" name="Picture 3">
            <a:extLst>
              <a:ext uri="{FF2B5EF4-FFF2-40B4-BE49-F238E27FC236}">
                <a16:creationId xmlns:a16="http://schemas.microsoft.com/office/drawing/2014/main" id="{14F82EF1-8D1D-403E-82CC-C9E3299F1190}"/>
              </a:ext>
            </a:extLst>
          </p:cNvPr>
          <p:cNvPicPr>
            <a:picLocks noChangeAspect="1"/>
          </p:cNvPicPr>
          <p:nvPr/>
        </p:nvPicPr>
        <p:blipFill>
          <a:blip r:embed="rId2"/>
          <a:stretch>
            <a:fillRect/>
          </a:stretch>
        </p:blipFill>
        <p:spPr>
          <a:xfrm>
            <a:off x="1599810" y="1008565"/>
            <a:ext cx="8992379" cy="4115157"/>
          </a:xfrm>
          <a:prstGeom prst="rect">
            <a:avLst/>
          </a:prstGeom>
        </p:spPr>
      </p:pic>
    </p:spTree>
    <p:extLst>
      <p:ext uri="{BB962C8B-B14F-4D97-AF65-F5344CB8AC3E}">
        <p14:creationId xmlns:p14="http://schemas.microsoft.com/office/powerpoint/2010/main" val="138549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Program Priorities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Administration for Strategic Preparedness and Response (ASPR) – </a:t>
            </a:r>
            <a:r>
              <a:rPr lang="en-US" sz="2000" dirty="0">
                <a:latin typeface="Calibri" panose="020F0502020204030204" pitchFamily="34" charset="0"/>
                <a:cs typeface="Calibri" panose="020F0502020204030204" pitchFamily="34" charset="0"/>
              </a:rPr>
              <a:t>healthcare readiness</a:t>
            </a:r>
          </a:p>
          <a:p>
            <a:r>
              <a:rPr lang="en-US" sz="2000" b="1" dirty="0">
                <a:latin typeface="Calibri" panose="020F0502020204030204" pitchFamily="34" charset="0"/>
                <a:cs typeface="Calibri" panose="020F0502020204030204" pitchFamily="34" charset="0"/>
              </a:rPr>
              <a:t>Hospital Preparedness Program (HPP) – </a:t>
            </a:r>
            <a:r>
              <a:rPr lang="en-US" sz="2000" dirty="0">
                <a:latin typeface="Calibri" panose="020F0502020204030204" pitchFamily="34" charset="0"/>
                <a:cs typeface="Calibri" panose="020F0502020204030204" pitchFamily="34" charset="0"/>
              </a:rPr>
              <a:t>Health care system preparedness and response / health care coalitions (HCCs)</a:t>
            </a:r>
          </a:p>
          <a:p>
            <a:pPr lvl="1"/>
            <a:r>
              <a:rPr lang="en-US" sz="2000" dirty="0">
                <a:latin typeface="Calibri" panose="020F0502020204030204" pitchFamily="34" charset="0"/>
                <a:cs typeface="Calibri" panose="020F0502020204030204" pitchFamily="34" charset="0"/>
              </a:rPr>
              <a:t>Project period for five years (July 2019 to June 2024)</a:t>
            </a:r>
          </a:p>
          <a:p>
            <a:pPr lvl="1"/>
            <a:r>
              <a:rPr lang="en-US" sz="2000" dirty="0">
                <a:latin typeface="Calibri" panose="020F0502020204030204" pitchFamily="34" charset="0"/>
                <a:cs typeface="Calibri" panose="020F0502020204030204" pitchFamily="34" charset="0"/>
              </a:rPr>
              <a:t>Current Annual Award - Budget Period 4 (BP4) July 1, 2022 – June 30, 2023</a:t>
            </a:r>
          </a:p>
          <a:p>
            <a:pPr lvl="1"/>
            <a:r>
              <a:rPr lang="en-US" sz="2000" dirty="0">
                <a:latin typeface="Calibri" panose="020F0502020204030204" pitchFamily="34" charset="0"/>
                <a:cs typeface="Calibri" panose="020F0502020204030204" pitchFamily="34" charset="0"/>
              </a:rPr>
              <a:t>BP4 requirements include</a:t>
            </a:r>
          </a:p>
          <a:p>
            <a:pPr lvl="2"/>
            <a:r>
              <a:rPr lang="en-US" sz="1700" dirty="0">
                <a:latin typeface="Calibri" panose="020F0502020204030204" pitchFamily="34" charset="0"/>
                <a:cs typeface="Calibri" panose="020F0502020204030204" pitchFamily="34" charset="0"/>
              </a:rPr>
              <a:t>TTX for surge annex (or real-world incident) - HCC Burn Surge Annex was completed in March 2022 </a:t>
            </a:r>
          </a:p>
          <a:p>
            <a:pPr lvl="1"/>
            <a:endParaRPr lang="en-US" sz="2000" dirty="0">
              <a:latin typeface="Calibri" panose="020F0502020204030204" pitchFamily="34" charset="0"/>
              <a:cs typeface="Calibri" panose="020F0502020204030204" pitchFamily="34" charset="0"/>
            </a:endParaRPr>
          </a:p>
          <a:p>
            <a:endParaRPr lang="en-US" dirty="0"/>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92783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Focus Areas and Scope</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Focus Areas</a:t>
            </a:r>
          </a:p>
          <a:p>
            <a:pPr lvl="1"/>
            <a:r>
              <a:rPr lang="en-US" sz="2000" dirty="0">
                <a:latin typeface="Calibri" panose="020F0502020204030204" pitchFamily="34" charset="0"/>
                <a:cs typeface="Calibri" panose="020F0502020204030204" pitchFamily="34" charset="0"/>
              </a:rPr>
              <a:t>Preparedness / Planning </a:t>
            </a:r>
          </a:p>
          <a:p>
            <a:pPr lvl="1"/>
            <a:r>
              <a:rPr lang="en-US" sz="2000" dirty="0">
                <a:latin typeface="Calibri" panose="020F0502020204030204" pitchFamily="34" charset="0"/>
                <a:cs typeface="Calibri" panose="020F0502020204030204" pitchFamily="34" charset="0"/>
              </a:rPr>
              <a:t>Response</a:t>
            </a:r>
          </a:p>
          <a:p>
            <a:r>
              <a:rPr lang="en-US" sz="2000" b="1" dirty="0">
                <a:latin typeface="Calibri" panose="020F0502020204030204" pitchFamily="34" charset="0"/>
                <a:cs typeface="Calibri" panose="020F0502020204030204" pitchFamily="34" charset="0"/>
              </a:rPr>
              <a:t>Exercise Scope </a:t>
            </a:r>
          </a:p>
          <a:p>
            <a:pPr lvl="1"/>
            <a:r>
              <a:rPr lang="en-US" sz="2000" b="1" dirty="0">
                <a:latin typeface="Calibri" panose="020F0502020204030204" pitchFamily="34" charset="0"/>
                <a:cs typeface="Calibri" panose="020F0502020204030204" pitchFamily="34" charset="0"/>
              </a:rPr>
              <a:t>Type: </a:t>
            </a:r>
            <a:r>
              <a:rPr lang="en-US" sz="2000" dirty="0">
                <a:latin typeface="Calibri" panose="020F0502020204030204" pitchFamily="34" charset="0"/>
                <a:cs typeface="Calibri" panose="020F0502020204030204" pitchFamily="34" charset="0"/>
              </a:rPr>
              <a:t>Tabletop Exercise (TTX) with a workshop component</a:t>
            </a:r>
            <a:endParaRPr lang="en-US" sz="2000" b="1" dirty="0">
              <a:latin typeface="Calibri" panose="020F0502020204030204" pitchFamily="34" charset="0"/>
              <a:cs typeface="Calibri" panose="020F0502020204030204" pitchFamily="34" charset="0"/>
            </a:endParaRPr>
          </a:p>
          <a:p>
            <a:pPr lvl="1"/>
            <a:r>
              <a:rPr lang="en-US" sz="2000" b="1" dirty="0">
                <a:latin typeface="Calibri" panose="020F0502020204030204" pitchFamily="34" charset="0"/>
                <a:cs typeface="Calibri" panose="020F0502020204030204" pitchFamily="34" charset="0"/>
              </a:rPr>
              <a:t>Duration: </a:t>
            </a:r>
            <a:r>
              <a:rPr lang="en-US" sz="2000" dirty="0">
                <a:latin typeface="Calibri" panose="020F0502020204030204" pitchFamily="34" charset="0"/>
                <a:cs typeface="Calibri" panose="020F0502020204030204" pitchFamily="34" charset="0"/>
              </a:rPr>
              <a:t>3-4 hours</a:t>
            </a:r>
          </a:p>
          <a:p>
            <a:pPr lvl="1"/>
            <a:r>
              <a:rPr lang="en-US" sz="2000" b="1" dirty="0">
                <a:latin typeface="Calibri" panose="020F0502020204030204" pitchFamily="34" charset="0"/>
                <a:cs typeface="Calibri" panose="020F0502020204030204" pitchFamily="34" charset="0"/>
              </a:rPr>
              <a:t>Location: </a:t>
            </a:r>
            <a:r>
              <a:rPr lang="en-US" sz="2000" dirty="0">
                <a:latin typeface="Calibri" panose="020F0502020204030204" pitchFamily="34" charset="0"/>
                <a:cs typeface="Calibri" panose="020F0502020204030204" pitchFamily="34" charset="0"/>
              </a:rPr>
              <a:t>Virtual (facilities can choose on site play)</a:t>
            </a:r>
          </a:p>
          <a:p>
            <a:pPr lvl="1"/>
            <a:r>
              <a:rPr lang="en-US" sz="2000" b="1" dirty="0">
                <a:latin typeface="Calibri" panose="020F0502020204030204" pitchFamily="34" charset="0"/>
                <a:cs typeface="Calibri" panose="020F0502020204030204" pitchFamily="34" charset="0"/>
              </a:rPr>
              <a:t>Parameters / Extent of play: </a:t>
            </a:r>
            <a:r>
              <a:rPr lang="en-US" sz="2000" dirty="0">
                <a:latin typeface="Calibri" panose="020F0502020204030204" pitchFamily="34" charset="0"/>
                <a:cs typeface="Calibri" panose="020F0502020204030204" pitchFamily="34" charset="0"/>
              </a:rPr>
              <a:t>Discussion based activities will be focused on response play with a burn scenario surging 20% of bed capacity</a:t>
            </a:r>
          </a:p>
          <a:p>
            <a:pPr lvl="1"/>
            <a:r>
              <a:rPr lang="en-US" sz="2000" b="1" dirty="0">
                <a:latin typeface="Calibri" panose="020F0502020204030204" pitchFamily="34" charset="0"/>
                <a:cs typeface="Calibri" panose="020F0502020204030204" pitchFamily="34" charset="0"/>
              </a:rPr>
              <a:t>Participants: </a:t>
            </a:r>
            <a:r>
              <a:rPr lang="en-US" sz="2000" dirty="0">
                <a:latin typeface="Calibri" panose="020F0502020204030204" pitchFamily="34" charset="0"/>
                <a:cs typeface="Calibri" panose="020F0502020204030204" pitchFamily="34" charset="0"/>
              </a:rPr>
              <a:t>Hospitals and health care facilities, government and community partners and NYC DOHMH staff</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9094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D89AF-09A2-44B3-8124-64CE1BF4FDA0}"/>
              </a:ext>
            </a:extLst>
          </p:cNvPr>
          <p:cNvSpPr>
            <a:spLocks noGrp="1"/>
          </p:cNvSpPr>
          <p:nvPr>
            <p:ph type="title"/>
          </p:nvPr>
        </p:nvSpPr>
        <p:spPr/>
        <p:txBody>
          <a:bodyPr>
            <a:normAutofit fontScale="90000"/>
          </a:bodyPr>
          <a:lstStyle/>
          <a:p>
            <a:r>
              <a:rPr lang="en-US" dirty="0">
                <a:effectLst/>
                <a:ea typeface="Calibri" charset="0"/>
                <a:cs typeface="Calibri" panose="020F0502020204030204" pitchFamily="34" charset="0"/>
              </a:rPr>
              <a:t>Objectives and Capabilities </a:t>
            </a:r>
            <a:br>
              <a:rPr lang="en-US" dirty="0">
                <a:effectLst/>
                <a:ea typeface="Calibri" charset="0"/>
                <a:cs typeface="Calibri" panose="020F0502020204030204" pitchFamily="34" charset="0"/>
              </a:rPr>
            </a:br>
            <a:endParaRPr lang="en-US" dirty="0">
              <a:effectLst/>
            </a:endParaRPr>
          </a:p>
        </p:txBody>
      </p:sp>
      <p:sp>
        <p:nvSpPr>
          <p:cNvPr id="3" name="Slide Number Placeholder 2">
            <a:extLst>
              <a:ext uri="{FF2B5EF4-FFF2-40B4-BE49-F238E27FC236}">
                <a16:creationId xmlns:a16="http://schemas.microsoft.com/office/drawing/2014/main" id="{9798F6CE-BB69-44A2-85F3-720709F35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24826947"/>
      </p:ext>
    </p:extLst>
  </p:cSld>
  <p:clrMapOvr>
    <a:masterClrMapping/>
  </p:clrMapOvr>
</p:sld>
</file>

<file path=ppt/theme/theme1.xml><?xml version="1.0" encoding="utf-8"?>
<a:theme xmlns:a="http://schemas.openxmlformats.org/drawingml/2006/main" name="Theme2">
  <a:themeElements>
    <a:clrScheme name="RI">
      <a:dk1>
        <a:sysClr val="windowText" lastClr="000000"/>
      </a:dk1>
      <a:lt1>
        <a:sysClr val="window" lastClr="FFFFFF"/>
      </a:lt1>
      <a:dk2>
        <a:srgbClr val="323232"/>
      </a:dk2>
      <a:lt2>
        <a:srgbClr val="E3DED1"/>
      </a:lt2>
      <a:accent1>
        <a:srgbClr val="243658"/>
      </a:accent1>
      <a:accent2>
        <a:srgbClr val="675C53"/>
      </a:accent2>
      <a:accent3>
        <a:srgbClr val="AD8B3A"/>
      </a:accent3>
      <a:accent4>
        <a:srgbClr val="98C4FF"/>
      </a:accent4>
      <a:accent5>
        <a:srgbClr val="E3DED1"/>
      </a:accent5>
      <a:accent6>
        <a:srgbClr val="1D427D"/>
      </a:accent6>
      <a:hlink>
        <a:srgbClr val="989898"/>
      </a:hlink>
      <a:folHlink>
        <a:srgbClr val="464646"/>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60DD1A7C-8D8B-400F-BACA-F7244FC35FBB}" vid="{097EE22B-2F94-4F0D-A478-E13D853CCE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58f4e35-b3f2-4a2f-8a15-5de3cd9cafbb">
      <UserInfo>
        <DisplayName>Darrin Pruitt</DisplayName>
        <AccountId>27</AccountId>
        <AccountType/>
      </UserInfo>
      <UserInfo>
        <DisplayName>Taina Lopez</DisplayName>
        <AccountId>53</AccountId>
        <AccountType/>
      </UserInfo>
      <UserInfo>
        <DisplayName>Marsha Williams</DisplayName>
        <AccountId>52</AccountId>
        <AccountType/>
      </UserInfo>
      <UserInfo>
        <DisplayName>Heather Murphy</DisplayName>
        <AccountId>1972</AccountId>
        <AccountType/>
      </UserInfo>
      <UserInfo>
        <DisplayName>David Miller Jr</DisplayName>
        <AccountId>1058</AccountId>
        <AccountType/>
      </UserInfo>
      <UserInfo>
        <DisplayName>Chanukka Smith</DisplayName>
        <AccountId>48</AccountId>
        <AccountType/>
      </UserInfo>
    </SharedWithUsers>
    <lcf76f155ced4ddcb4097134ff3c332f xmlns="e657694c-114f-431e-9d17-3bdd7a4941de">
      <Terms xmlns="http://schemas.microsoft.com/office/infopath/2007/PartnerControls"/>
    </lcf76f155ced4ddcb4097134ff3c332f>
    <TaxCatchAll xmlns="058f4e35-b3f2-4a2f-8a15-5de3cd9caf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E3CA0C4440444385A5480C7570337C" ma:contentTypeVersion="14" ma:contentTypeDescription="Create a new document." ma:contentTypeScope="" ma:versionID="caab901d80754a74f1b1998f2eadef85">
  <xsd:schema xmlns:xsd="http://www.w3.org/2001/XMLSchema" xmlns:xs="http://www.w3.org/2001/XMLSchema" xmlns:p="http://schemas.microsoft.com/office/2006/metadata/properties" xmlns:ns2="e657694c-114f-431e-9d17-3bdd7a4941de" xmlns:ns3="058f4e35-b3f2-4a2f-8a15-5de3cd9cafbb" targetNamespace="http://schemas.microsoft.com/office/2006/metadata/properties" ma:root="true" ma:fieldsID="a90aef63ecc44800522b3d26e682bec4" ns2:_="" ns3:_="">
    <xsd:import namespace="e657694c-114f-431e-9d17-3bdd7a4941de"/>
    <xsd:import namespace="058f4e35-b3f2-4a2f-8a15-5de3cd9caf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7694c-114f-431e-9d17-3bdd7a494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dcf1511-0aa8-4c72-be8c-c7f622dcfa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8f4e35-b3f2-4a2f-8a15-5de3cd9caf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c21d23-beba-4c3c-9e70-6c7f50713a82}" ma:internalName="TaxCatchAll" ma:showField="CatchAllData" ma:web="058f4e35-b3f2-4a2f-8a15-5de3cd9caf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C3DB46-41FE-444C-B940-BC193D47809F}">
  <ds:schemaRefs>
    <ds:schemaRef ds:uri="http://schemas.microsoft.com/sharepoint/v3/contenttype/forms"/>
  </ds:schemaRefs>
</ds:datastoreItem>
</file>

<file path=customXml/itemProps2.xml><?xml version="1.0" encoding="utf-8"?>
<ds:datastoreItem xmlns:ds="http://schemas.openxmlformats.org/officeDocument/2006/customXml" ds:itemID="{5D2A3428-4B57-4374-95A6-E7C588FAF5B2}">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e657694c-114f-431e-9d17-3bdd7a4941de"/>
    <ds:schemaRef ds:uri="http://schemas.microsoft.com/office/infopath/2007/PartnerControls"/>
    <ds:schemaRef ds:uri="058f4e35-b3f2-4a2f-8a15-5de3cd9cafbb"/>
    <ds:schemaRef ds:uri="http://purl.org/dc/dcmitype/"/>
  </ds:schemaRefs>
</ds:datastoreItem>
</file>

<file path=customXml/itemProps3.xml><?xml version="1.0" encoding="utf-8"?>
<ds:datastoreItem xmlns:ds="http://schemas.openxmlformats.org/officeDocument/2006/customXml" ds:itemID="{4C31D8A5-1B15-43E7-8C52-AA2C5D22E108}"/>
</file>

<file path=docProps/app.xml><?xml version="1.0" encoding="utf-8"?>
<Properties xmlns="http://schemas.openxmlformats.org/officeDocument/2006/extended-properties" xmlns:vt="http://schemas.openxmlformats.org/officeDocument/2006/docPropsVTypes">
  <TotalTime>6040</TotalTime>
  <Words>1304</Words>
  <Application>Microsoft Office PowerPoint</Application>
  <PresentationFormat>Widescreen</PresentationFormat>
  <Paragraphs>178</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UI</vt:lpstr>
      <vt:lpstr>Segoe UI Semibold</vt:lpstr>
      <vt:lpstr>Wingdings</vt:lpstr>
      <vt:lpstr>Wingdings 3</vt:lpstr>
      <vt:lpstr>Theme2</vt:lpstr>
      <vt:lpstr> Hospital Preparedness Program (HPP)  Budget Period 4 (BP4) Burn Surge TTX   “Feel the burn” Tabletop Exercise</vt:lpstr>
      <vt:lpstr>Welcome!</vt:lpstr>
      <vt:lpstr>Outline – Meeting Agenda</vt:lpstr>
      <vt:lpstr>Trusted Agents</vt:lpstr>
      <vt:lpstr>Introduction and Goals</vt:lpstr>
      <vt:lpstr>Exercise Design Discussion Points</vt:lpstr>
      <vt:lpstr>Exercise Program Priorities</vt:lpstr>
      <vt:lpstr>Exercise Focus Areas and Scope</vt:lpstr>
      <vt:lpstr>Objectives and Capabilities  </vt:lpstr>
      <vt:lpstr>Objectives and Capabilities</vt:lpstr>
      <vt:lpstr>SMART Guidelines for Exercise Objectives </vt:lpstr>
      <vt:lpstr>Proposed Exercise Objectives</vt:lpstr>
      <vt:lpstr>Proposed Exercise Objectives</vt:lpstr>
      <vt:lpstr>Proposed Exercise Objectives</vt:lpstr>
      <vt:lpstr>Exercise Planning </vt:lpstr>
      <vt:lpstr>Exercise Planning Discussion Points</vt:lpstr>
      <vt:lpstr>Exercise Planning Team Responsibilities</vt:lpstr>
      <vt:lpstr>Exercise Planning Team Responsibilities</vt:lpstr>
      <vt:lpstr>Planning Team Members and Steering Committee Members</vt:lpstr>
      <vt:lpstr>Exercise Planning Timeline </vt:lpstr>
      <vt:lpstr>Conclusion </vt:lpstr>
      <vt:lpstr>Action Items</vt:lpstr>
      <vt:lpstr>Next Meetings</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Chanukka Smith</dc:creator>
  <cp:lastModifiedBy>Nicole Marks</cp:lastModifiedBy>
  <cp:revision>54</cp:revision>
  <dcterms:created xsi:type="dcterms:W3CDTF">2021-08-26T13:48:59Z</dcterms:created>
  <dcterms:modified xsi:type="dcterms:W3CDTF">2022-10-06T19:49:13Z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0x0101009CE3CA0C4440444385A5480C7570337C</vt:lpwstr>
  </property>
</Properties>
</file>